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56" r:id="rId3"/>
    <p:sldId id="271" r:id="rId4"/>
    <p:sldId id="270" r:id="rId5"/>
    <p:sldId id="279"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2" r:id="rId20"/>
    <p:sldId id="273" r:id="rId21"/>
    <p:sldId id="274" r:id="rId22"/>
    <p:sldId id="276" r:id="rId2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71" autoAdjust="0"/>
    <p:restoredTop sz="94660"/>
  </p:normalViewPr>
  <p:slideViewPr>
    <p:cSldViewPr snapToGrid="0">
      <p:cViewPr varScale="1">
        <p:scale>
          <a:sx n="128" d="100"/>
          <a:sy n="128" d="100"/>
        </p:scale>
        <p:origin x="53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EB7BDA-5BC7-4D5E-AA71-0E21EF7767AF}"/>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5766F1D8-A4A6-42F2-BDBE-AE318BEF34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E3B9094C-80FB-4E3F-BDB4-A244F74ED021}"/>
              </a:ext>
            </a:extLst>
          </p:cNvPr>
          <p:cNvSpPr>
            <a:spLocks noGrp="1"/>
          </p:cNvSpPr>
          <p:nvPr>
            <p:ph type="dt" sz="half" idx="10"/>
          </p:nvPr>
        </p:nvSpPr>
        <p:spPr/>
        <p:txBody>
          <a:bodyPr/>
          <a:lstStyle/>
          <a:p>
            <a:fld id="{D4F74434-45E6-473F-BB35-D96619989C91}" type="datetimeFigureOut">
              <a:rPr lang="de-DE" smtClean="0"/>
              <a:t>06.07.23</a:t>
            </a:fld>
            <a:endParaRPr lang="de-DE"/>
          </a:p>
        </p:txBody>
      </p:sp>
      <p:sp>
        <p:nvSpPr>
          <p:cNvPr id="5" name="Fußzeilenplatzhalter 4">
            <a:extLst>
              <a:ext uri="{FF2B5EF4-FFF2-40B4-BE49-F238E27FC236}">
                <a16:creationId xmlns:a16="http://schemas.microsoft.com/office/drawing/2014/main" id="{01DA405C-4E43-4070-B240-2991D2D57F8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6C101FB-FD4B-46A2-B9AF-584B4C8C3446}"/>
              </a:ext>
            </a:extLst>
          </p:cNvPr>
          <p:cNvSpPr>
            <a:spLocks noGrp="1"/>
          </p:cNvSpPr>
          <p:nvPr>
            <p:ph type="sldNum" sz="quarter" idx="12"/>
          </p:nvPr>
        </p:nvSpPr>
        <p:spPr/>
        <p:txBody>
          <a:bodyPr/>
          <a:lstStyle/>
          <a:p>
            <a:fld id="{05CF8AC4-EA73-430B-AEE1-15BFF822BEBB}" type="slidenum">
              <a:rPr lang="de-DE" smtClean="0"/>
              <a:t>‹Nr.›</a:t>
            </a:fld>
            <a:endParaRPr lang="de-DE"/>
          </a:p>
        </p:txBody>
      </p:sp>
    </p:spTree>
    <p:extLst>
      <p:ext uri="{BB962C8B-B14F-4D97-AF65-F5344CB8AC3E}">
        <p14:creationId xmlns:p14="http://schemas.microsoft.com/office/powerpoint/2010/main" val="372241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FA44D0-6C7C-488F-B534-BD541AE8903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13016435-0079-4DAD-95DD-5CA82C4D77A5}"/>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B1CE37F-329A-4B82-AAC6-44498FFF057E}"/>
              </a:ext>
            </a:extLst>
          </p:cNvPr>
          <p:cNvSpPr>
            <a:spLocks noGrp="1"/>
          </p:cNvSpPr>
          <p:nvPr>
            <p:ph type="dt" sz="half" idx="10"/>
          </p:nvPr>
        </p:nvSpPr>
        <p:spPr/>
        <p:txBody>
          <a:bodyPr/>
          <a:lstStyle/>
          <a:p>
            <a:fld id="{D4F74434-45E6-473F-BB35-D96619989C91}" type="datetimeFigureOut">
              <a:rPr lang="de-DE" smtClean="0"/>
              <a:t>06.07.23</a:t>
            </a:fld>
            <a:endParaRPr lang="de-DE"/>
          </a:p>
        </p:txBody>
      </p:sp>
      <p:sp>
        <p:nvSpPr>
          <p:cNvPr id="5" name="Fußzeilenplatzhalter 4">
            <a:extLst>
              <a:ext uri="{FF2B5EF4-FFF2-40B4-BE49-F238E27FC236}">
                <a16:creationId xmlns:a16="http://schemas.microsoft.com/office/drawing/2014/main" id="{D6AC9FCB-F55F-4FA3-AD5D-B14B6F2B5B4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1BC5ED9-A657-4F9F-80ED-D0565CF34D0E}"/>
              </a:ext>
            </a:extLst>
          </p:cNvPr>
          <p:cNvSpPr>
            <a:spLocks noGrp="1"/>
          </p:cNvSpPr>
          <p:nvPr>
            <p:ph type="sldNum" sz="quarter" idx="12"/>
          </p:nvPr>
        </p:nvSpPr>
        <p:spPr/>
        <p:txBody>
          <a:bodyPr/>
          <a:lstStyle/>
          <a:p>
            <a:fld id="{05CF8AC4-EA73-430B-AEE1-15BFF822BEBB}" type="slidenum">
              <a:rPr lang="de-DE" smtClean="0"/>
              <a:t>‹Nr.›</a:t>
            </a:fld>
            <a:endParaRPr lang="de-DE"/>
          </a:p>
        </p:txBody>
      </p:sp>
    </p:spTree>
    <p:extLst>
      <p:ext uri="{BB962C8B-B14F-4D97-AF65-F5344CB8AC3E}">
        <p14:creationId xmlns:p14="http://schemas.microsoft.com/office/powerpoint/2010/main" val="1982569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43A99E5-A159-4098-A433-89A86E0F43D5}"/>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D36CDD8C-B39F-425B-8287-AE08D0BE12BB}"/>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04D1680-36C7-4F1D-B82A-C320F70C241A}"/>
              </a:ext>
            </a:extLst>
          </p:cNvPr>
          <p:cNvSpPr>
            <a:spLocks noGrp="1"/>
          </p:cNvSpPr>
          <p:nvPr>
            <p:ph type="dt" sz="half" idx="10"/>
          </p:nvPr>
        </p:nvSpPr>
        <p:spPr/>
        <p:txBody>
          <a:bodyPr/>
          <a:lstStyle/>
          <a:p>
            <a:fld id="{D4F74434-45E6-473F-BB35-D96619989C91}" type="datetimeFigureOut">
              <a:rPr lang="de-DE" smtClean="0"/>
              <a:t>06.07.23</a:t>
            </a:fld>
            <a:endParaRPr lang="de-DE"/>
          </a:p>
        </p:txBody>
      </p:sp>
      <p:sp>
        <p:nvSpPr>
          <p:cNvPr id="5" name="Fußzeilenplatzhalter 4">
            <a:extLst>
              <a:ext uri="{FF2B5EF4-FFF2-40B4-BE49-F238E27FC236}">
                <a16:creationId xmlns:a16="http://schemas.microsoft.com/office/drawing/2014/main" id="{3C06BFD7-A324-430A-AB5F-A97E2B78204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EAD067E-7DF0-40EC-A40E-E529A6D678C2}"/>
              </a:ext>
            </a:extLst>
          </p:cNvPr>
          <p:cNvSpPr>
            <a:spLocks noGrp="1"/>
          </p:cNvSpPr>
          <p:nvPr>
            <p:ph type="sldNum" sz="quarter" idx="12"/>
          </p:nvPr>
        </p:nvSpPr>
        <p:spPr/>
        <p:txBody>
          <a:bodyPr/>
          <a:lstStyle/>
          <a:p>
            <a:fld id="{05CF8AC4-EA73-430B-AEE1-15BFF822BEBB}" type="slidenum">
              <a:rPr lang="de-DE" smtClean="0"/>
              <a:t>‹Nr.›</a:t>
            </a:fld>
            <a:endParaRPr lang="de-DE"/>
          </a:p>
        </p:txBody>
      </p:sp>
    </p:spTree>
    <p:extLst>
      <p:ext uri="{BB962C8B-B14F-4D97-AF65-F5344CB8AC3E}">
        <p14:creationId xmlns:p14="http://schemas.microsoft.com/office/powerpoint/2010/main" val="14022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3DC663-8FA5-49B2-B768-D5D01C5B999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5A2A2C3E-05ED-4907-83CF-EAAD80F43E8D}"/>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D45C25-312A-4D69-B8FE-3BD9578A1A93}"/>
              </a:ext>
            </a:extLst>
          </p:cNvPr>
          <p:cNvSpPr>
            <a:spLocks noGrp="1"/>
          </p:cNvSpPr>
          <p:nvPr>
            <p:ph type="dt" sz="half" idx="10"/>
          </p:nvPr>
        </p:nvSpPr>
        <p:spPr/>
        <p:txBody>
          <a:bodyPr/>
          <a:lstStyle/>
          <a:p>
            <a:fld id="{D4F74434-45E6-473F-BB35-D96619989C91}" type="datetimeFigureOut">
              <a:rPr lang="de-DE" smtClean="0"/>
              <a:t>06.07.23</a:t>
            </a:fld>
            <a:endParaRPr lang="de-DE"/>
          </a:p>
        </p:txBody>
      </p:sp>
      <p:sp>
        <p:nvSpPr>
          <p:cNvPr id="5" name="Fußzeilenplatzhalter 4">
            <a:extLst>
              <a:ext uri="{FF2B5EF4-FFF2-40B4-BE49-F238E27FC236}">
                <a16:creationId xmlns:a16="http://schemas.microsoft.com/office/drawing/2014/main" id="{AB1E6A8E-FAD3-4690-BAA6-86C7A0895C9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B4E133-AED5-44DB-88D3-3A1B541DA56C}"/>
              </a:ext>
            </a:extLst>
          </p:cNvPr>
          <p:cNvSpPr>
            <a:spLocks noGrp="1"/>
          </p:cNvSpPr>
          <p:nvPr>
            <p:ph type="sldNum" sz="quarter" idx="12"/>
          </p:nvPr>
        </p:nvSpPr>
        <p:spPr/>
        <p:txBody>
          <a:bodyPr/>
          <a:lstStyle/>
          <a:p>
            <a:fld id="{05CF8AC4-EA73-430B-AEE1-15BFF822BEBB}" type="slidenum">
              <a:rPr lang="de-DE" smtClean="0"/>
              <a:t>‹Nr.›</a:t>
            </a:fld>
            <a:endParaRPr lang="de-DE"/>
          </a:p>
        </p:txBody>
      </p:sp>
    </p:spTree>
    <p:extLst>
      <p:ext uri="{BB962C8B-B14F-4D97-AF65-F5344CB8AC3E}">
        <p14:creationId xmlns:p14="http://schemas.microsoft.com/office/powerpoint/2010/main" val="1411105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781CA1-8374-4410-BB2D-E282B9DE2E0B}"/>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02DE607D-BF6B-4BAC-A6EB-BE7FA0B348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1073FFF-B166-4AC3-B3A4-08D7C889DEA6}"/>
              </a:ext>
            </a:extLst>
          </p:cNvPr>
          <p:cNvSpPr>
            <a:spLocks noGrp="1"/>
          </p:cNvSpPr>
          <p:nvPr>
            <p:ph type="dt" sz="half" idx="10"/>
          </p:nvPr>
        </p:nvSpPr>
        <p:spPr/>
        <p:txBody>
          <a:bodyPr/>
          <a:lstStyle/>
          <a:p>
            <a:fld id="{D4F74434-45E6-473F-BB35-D96619989C91}" type="datetimeFigureOut">
              <a:rPr lang="de-DE" smtClean="0"/>
              <a:t>06.07.23</a:t>
            </a:fld>
            <a:endParaRPr lang="de-DE"/>
          </a:p>
        </p:txBody>
      </p:sp>
      <p:sp>
        <p:nvSpPr>
          <p:cNvPr id="5" name="Fußzeilenplatzhalter 4">
            <a:extLst>
              <a:ext uri="{FF2B5EF4-FFF2-40B4-BE49-F238E27FC236}">
                <a16:creationId xmlns:a16="http://schemas.microsoft.com/office/drawing/2014/main" id="{E07C779F-7EB7-43C8-933A-FAE7315F76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E1A8C9F-F86A-4153-803C-07C12E3380A5}"/>
              </a:ext>
            </a:extLst>
          </p:cNvPr>
          <p:cNvSpPr>
            <a:spLocks noGrp="1"/>
          </p:cNvSpPr>
          <p:nvPr>
            <p:ph type="sldNum" sz="quarter" idx="12"/>
          </p:nvPr>
        </p:nvSpPr>
        <p:spPr/>
        <p:txBody>
          <a:bodyPr/>
          <a:lstStyle/>
          <a:p>
            <a:fld id="{05CF8AC4-EA73-430B-AEE1-15BFF822BEBB}" type="slidenum">
              <a:rPr lang="de-DE" smtClean="0"/>
              <a:t>‹Nr.›</a:t>
            </a:fld>
            <a:endParaRPr lang="de-DE"/>
          </a:p>
        </p:txBody>
      </p:sp>
    </p:spTree>
    <p:extLst>
      <p:ext uri="{BB962C8B-B14F-4D97-AF65-F5344CB8AC3E}">
        <p14:creationId xmlns:p14="http://schemas.microsoft.com/office/powerpoint/2010/main" val="846989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34D127-BBB8-4046-8782-BCDD6C2B6D9F}"/>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F3BB1F8-1907-4212-8E6C-D93F95EF0370}"/>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9057F3EC-9C69-443B-BF88-B0CDCABCE73B}"/>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BE007BD-40F0-489B-AE3A-4F27455F5D2B}"/>
              </a:ext>
            </a:extLst>
          </p:cNvPr>
          <p:cNvSpPr>
            <a:spLocks noGrp="1"/>
          </p:cNvSpPr>
          <p:nvPr>
            <p:ph type="dt" sz="half" idx="10"/>
          </p:nvPr>
        </p:nvSpPr>
        <p:spPr/>
        <p:txBody>
          <a:bodyPr/>
          <a:lstStyle/>
          <a:p>
            <a:fld id="{D4F74434-45E6-473F-BB35-D96619989C91}" type="datetimeFigureOut">
              <a:rPr lang="de-DE" smtClean="0"/>
              <a:t>06.07.23</a:t>
            </a:fld>
            <a:endParaRPr lang="de-DE"/>
          </a:p>
        </p:txBody>
      </p:sp>
      <p:sp>
        <p:nvSpPr>
          <p:cNvPr id="6" name="Fußzeilenplatzhalter 5">
            <a:extLst>
              <a:ext uri="{FF2B5EF4-FFF2-40B4-BE49-F238E27FC236}">
                <a16:creationId xmlns:a16="http://schemas.microsoft.com/office/drawing/2014/main" id="{FF312F0A-AD14-4E7D-A9A6-3AF27508262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346328B8-A478-4602-B43A-1058B7E63FA3}"/>
              </a:ext>
            </a:extLst>
          </p:cNvPr>
          <p:cNvSpPr>
            <a:spLocks noGrp="1"/>
          </p:cNvSpPr>
          <p:nvPr>
            <p:ph type="sldNum" sz="quarter" idx="12"/>
          </p:nvPr>
        </p:nvSpPr>
        <p:spPr/>
        <p:txBody>
          <a:bodyPr/>
          <a:lstStyle/>
          <a:p>
            <a:fld id="{05CF8AC4-EA73-430B-AEE1-15BFF822BEBB}" type="slidenum">
              <a:rPr lang="de-DE" smtClean="0"/>
              <a:t>‹Nr.›</a:t>
            </a:fld>
            <a:endParaRPr lang="de-DE"/>
          </a:p>
        </p:txBody>
      </p:sp>
    </p:spTree>
    <p:extLst>
      <p:ext uri="{BB962C8B-B14F-4D97-AF65-F5344CB8AC3E}">
        <p14:creationId xmlns:p14="http://schemas.microsoft.com/office/powerpoint/2010/main" val="855019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981393-6292-4C24-8477-11476BCA4DB2}"/>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6D716FE3-3052-4C12-88C2-6F710CEB13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FEB26B2-8C7A-4908-9D1F-0BC8888FD5A8}"/>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6D8185B-1181-45A5-A208-EA1557738A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43D6F22B-0BF6-4AFE-971F-D26162D0B905}"/>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0DABAF9-41C9-4B3D-9BCB-38361511215A}"/>
              </a:ext>
            </a:extLst>
          </p:cNvPr>
          <p:cNvSpPr>
            <a:spLocks noGrp="1"/>
          </p:cNvSpPr>
          <p:nvPr>
            <p:ph type="dt" sz="half" idx="10"/>
          </p:nvPr>
        </p:nvSpPr>
        <p:spPr/>
        <p:txBody>
          <a:bodyPr/>
          <a:lstStyle/>
          <a:p>
            <a:fld id="{D4F74434-45E6-473F-BB35-D96619989C91}" type="datetimeFigureOut">
              <a:rPr lang="de-DE" smtClean="0"/>
              <a:t>06.07.23</a:t>
            </a:fld>
            <a:endParaRPr lang="de-DE"/>
          </a:p>
        </p:txBody>
      </p:sp>
      <p:sp>
        <p:nvSpPr>
          <p:cNvPr id="8" name="Fußzeilenplatzhalter 7">
            <a:extLst>
              <a:ext uri="{FF2B5EF4-FFF2-40B4-BE49-F238E27FC236}">
                <a16:creationId xmlns:a16="http://schemas.microsoft.com/office/drawing/2014/main" id="{E5FAF515-9C49-43EB-AD72-C48B91877B13}"/>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F6461401-D4D6-4F2B-B433-BC7D57A5591E}"/>
              </a:ext>
            </a:extLst>
          </p:cNvPr>
          <p:cNvSpPr>
            <a:spLocks noGrp="1"/>
          </p:cNvSpPr>
          <p:nvPr>
            <p:ph type="sldNum" sz="quarter" idx="12"/>
          </p:nvPr>
        </p:nvSpPr>
        <p:spPr/>
        <p:txBody>
          <a:bodyPr/>
          <a:lstStyle/>
          <a:p>
            <a:fld id="{05CF8AC4-EA73-430B-AEE1-15BFF822BEBB}" type="slidenum">
              <a:rPr lang="de-DE" smtClean="0"/>
              <a:t>‹Nr.›</a:t>
            </a:fld>
            <a:endParaRPr lang="de-DE"/>
          </a:p>
        </p:txBody>
      </p:sp>
    </p:spTree>
    <p:extLst>
      <p:ext uri="{BB962C8B-B14F-4D97-AF65-F5344CB8AC3E}">
        <p14:creationId xmlns:p14="http://schemas.microsoft.com/office/powerpoint/2010/main" val="486103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5CD118-81DE-4603-B405-2E922C1E30B4}"/>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70E835C9-4FEA-4236-9315-DDDF643EEC0E}"/>
              </a:ext>
            </a:extLst>
          </p:cNvPr>
          <p:cNvSpPr>
            <a:spLocks noGrp="1"/>
          </p:cNvSpPr>
          <p:nvPr>
            <p:ph type="dt" sz="half" idx="10"/>
          </p:nvPr>
        </p:nvSpPr>
        <p:spPr/>
        <p:txBody>
          <a:bodyPr/>
          <a:lstStyle/>
          <a:p>
            <a:fld id="{D4F74434-45E6-473F-BB35-D96619989C91}" type="datetimeFigureOut">
              <a:rPr lang="de-DE" smtClean="0"/>
              <a:t>06.07.23</a:t>
            </a:fld>
            <a:endParaRPr lang="de-DE"/>
          </a:p>
        </p:txBody>
      </p:sp>
      <p:sp>
        <p:nvSpPr>
          <p:cNvPr id="4" name="Fußzeilenplatzhalter 3">
            <a:extLst>
              <a:ext uri="{FF2B5EF4-FFF2-40B4-BE49-F238E27FC236}">
                <a16:creationId xmlns:a16="http://schemas.microsoft.com/office/drawing/2014/main" id="{EA6A97AD-9C8E-4024-9320-73C69F1ED2CF}"/>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D33BE68E-0ED8-47D8-90B9-F1E3260F1711}"/>
              </a:ext>
            </a:extLst>
          </p:cNvPr>
          <p:cNvSpPr>
            <a:spLocks noGrp="1"/>
          </p:cNvSpPr>
          <p:nvPr>
            <p:ph type="sldNum" sz="quarter" idx="12"/>
          </p:nvPr>
        </p:nvSpPr>
        <p:spPr/>
        <p:txBody>
          <a:bodyPr/>
          <a:lstStyle/>
          <a:p>
            <a:fld id="{05CF8AC4-EA73-430B-AEE1-15BFF822BEBB}" type="slidenum">
              <a:rPr lang="de-DE" smtClean="0"/>
              <a:t>‹Nr.›</a:t>
            </a:fld>
            <a:endParaRPr lang="de-DE"/>
          </a:p>
        </p:txBody>
      </p:sp>
    </p:spTree>
    <p:extLst>
      <p:ext uri="{BB962C8B-B14F-4D97-AF65-F5344CB8AC3E}">
        <p14:creationId xmlns:p14="http://schemas.microsoft.com/office/powerpoint/2010/main" val="3679012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3A593950-C52F-41DF-95B2-7BA4AFC749F8}"/>
              </a:ext>
            </a:extLst>
          </p:cNvPr>
          <p:cNvSpPr>
            <a:spLocks noGrp="1"/>
          </p:cNvSpPr>
          <p:nvPr>
            <p:ph type="dt" sz="half" idx="10"/>
          </p:nvPr>
        </p:nvSpPr>
        <p:spPr/>
        <p:txBody>
          <a:bodyPr/>
          <a:lstStyle/>
          <a:p>
            <a:fld id="{D4F74434-45E6-473F-BB35-D96619989C91}" type="datetimeFigureOut">
              <a:rPr lang="de-DE" smtClean="0"/>
              <a:t>06.07.23</a:t>
            </a:fld>
            <a:endParaRPr lang="de-DE"/>
          </a:p>
        </p:txBody>
      </p:sp>
      <p:sp>
        <p:nvSpPr>
          <p:cNvPr id="3" name="Fußzeilenplatzhalter 2">
            <a:extLst>
              <a:ext uri="{FF2B5EF4-FFF2-40B4-BE49-F238E27FC236}">
                <a16:creationId xmlns:a16="http://schemas.microsoft.com/office/drawing/2014/main" id="{0756360D-4B41-4B36-BA4D-9F887DA40B27}"/>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B4DD5804-2BA2-4971-B1EE-FC11A764CC86}"/>
              </a:ext>
            </a:extLst>
          </p:cNvPr>
          <p:cNvSpPr>
            <a:spLocks noGrp="1"/>
          </p:cNvSpPr>
          <p:nvPr>
            <p:ph type="sldNum" sz="quarter" idx="12"/>
          </p:nvPr>
        </p:nvSpPr>
        <p:spPr/>
        <p:txBody>
          <a:bodyPr/>
          <a:lstStyle/>
          <a:p>
            <a:fld id="{05CF8AC4-EA73-430B-AEE1-15BFF822BEBB}" type="slidenum">
              <a:rPr lang="de-DE" smtClean="0"/>
              <a:t>‹Nr.›</a:t>
            </a:fld>
            <a:endParaRPr lang="de-DE"/>
          </a:p>
        </p:txBody>
      </p:sp>
    </p:spTree>
    <p:extLst>
      <p:ext uri="{BB962C8B-B14F-4D97-AF65-F5344CB8AC3E}">
        <p14:creationId xmlns:p14="http://schemas.microsoft.com/office/powerpoint/2010/main" val="1513796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16AB51-6E48-4EAC-A74A-2EE29281AFE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78B86654-9EDE-46C9-A5BD-F174D9C66E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256E6D63-2664-4F06-84DA-5F5BC6F75E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009E79D-2E63-4DD3-878B-E7E50A80F1D2}"/>
              </a:ext>
            </a:extLst>
          </p:cNvPr>
          <p:cNvSpPr>
            <a:spLocks noGrp="1"/>
          </p:cNvSpPr>
          <p:nvPr>
            <p:ph type="dt" sz="half" idx="10"/>
          </p:nvPr>
        </p:nvSpPr>
        <p:spPr/>
        <p:txBody>
          <a:bodyPr/>
          <a:lstStyle/>
          <a:p>
            <a:fld id="{D4F74434-45E6-473F-BB35-D96619989C91}" type="datetimeFigureOut">
              <a:rPr lang="de-DE" smtClean="0"/>
              <a:t>06.07.23</a:t>
            </a:fld>
            <a:endParaRPr lang="de-DE"/>
          </a:p>
        </p:txBody>
      </p:sp>
      <p:sp>
        <p:nvSpPr>
          <p:cNvPr id="6" name="Fußzeilenplatzhalter 5">
            <a:extLst>
              <a:ext uri="{FF2B5EF4-FFF2-40B4-BE49-F238E27FC236}">
                <a16:creationId xmlns:a16="http://schemas.microsoft.com/office/drawing/2014/main" id="{BE7CBADC-3316-4CB4-B20F-543B14B20B97}"/>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E535EDA-CE7D-4210-9668-111A25A1EB05}"/>
              </a:ext>
            </a:extLst>
          </p:cNvPr>
          <p:cNvSpPr>
            <a:spLocks noGrp="1"/>
          </p:cNvSpPr>
          <p:nvPr>
            <p:ph type="sldNum" sz="quarter" idx="12"/>
          </p:nvPr>
        </p:nvSpPr>
        <p:spPr/>
        <p:txBody>
          <a:bodyPr/>
          <a:lstStyle/>
          <a:p>
            <a:fld id="{05CF8AC4-EA73-430B-AEE1-15BFF822BEBB}" type="slidenum">
              <a:rPr lang="de-DE" smtClean="0"/>
              <a:t>‹Nr.›</a:t>
            </a:fld>
            <a:endParaRPr lang="de-DE"/>
          </a:p>
        </p:txBody>
      </p:sp>
    </p:spTree>
    <p:extLst>
      <p:ext uri="{BB962C8B-B14F-4D97-AF65-F5344CB8AC3E}">
        <p14:creationId xmlns:p14="http://schemas.microsoft.com/office/powerpoint/2010/main" val="3450371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9CE9CA-32EB-4710-9376-8D347202D0C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40C5AF95-D416-4922-8BF1-013D21786E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3DB17777-F290-4100-9732-E72F99D2CA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1CEC6D-D4E1-44E6-B9EE-B309B2DA5387}"/>
              </a:ext>
            </a:extLst>
          </p:cNvPr>
          <p:cNvSpPr>
            <a:spLocks noGrp="1"/>
          </p:cNvSpPr>
          <p:nvPr>
            <p:ph type="dt" sz="half" idx="10"/>
          </p:nvPr>
        </p:nvSpPr>
        <p:spPr/>
        <p:txBody>
          <a:bodyPr/>
          <a:lstStyle/>
          <a:p>
            <a:fld id="{D4F74434-45E6-473F-BB35-D96619989C91}" type="datetimeFigureOut">
              <a:rPr lang="de-DE" smtClean="0"/>
              <a:t>06.07.23</a:t>
            </a:fld>
            <a:endParaRPr lang="de-DE"/>
          </a:p>
        </p:txBody>
      </p:sp>
      <p:sp>
        <p:nvSpPr>
          <p:cNvPr id="6" name="Fußzeilenplatzhalter 5">
            <a:extLst>
              <a:ext uri="{FF2B5EF4-FFF2-40B4-BE49-F238E27FC236}">
                <a16:creationId xmlns:a16="http://schemas.microsoft.com/office/drawing/2014/main" id="{E41B4C03-3C4F-44F5-848D-568B4094D69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922CD95-AA78-4F20-8BBF-D312E6128FB1}"/>
              </a:ext>
            </a:extLst>
          </p:cNvPr>
          <p:cNvSpPr>
            <a:spLocks noGrp="1"/>
          </p:cNvSpPr>
          <p:nvPr>
            <p:ph type="sldNum" sz="quarter" idx="12"/>
          </p:nvPr>
        </p:nvSpPr>
        <p:spPr/>
        <p:txBody>
          <a:bodyPr/>
          <a:lstStyle/>
          <a:p>
            <a:fld id="{05CF8AC4-EA73-430B-AEE1-15BFF822BEBB}" type="slidenum">
              <a:rPr lang="de-DE" smtClean="0"/>
              <a:t>‹Nr.›</a:t>
            </a:fld>
            <a:endParaRPr lang="de-DE"/>
          </a:p>
        </p:txBody>
      </p:sp>
    </p:spTree>
    <p:extLst>
      <p:ext uri="{BB962C8B-B14F-4D97-AF65-F5344CB8AC3E}">
        <p14:creationId xmlns:p14="http://schemas.microsoft.com/office/powerpoint/2010/main" val="2209108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EE89A54-5471-4BCD-98DB-0834DAE71E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03D4464E-C9DE-4916-9D10-53D9765898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A5831A4-A5CC-408B-97E2-198506D1A4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F74434-45E6-473F-BB35-D96619989C91}" type="datetimeFigureOut">
              <a:rPr lang="de-DE" smtClean="0"/>
              <a:t>06.07.23</a:t>
            </a:fld>
            <a:endParaRPr lang="de-DE"/>
          </a:p>
        </p:txBody>
      </p:sp>
      <p:sp>
        <p:nvSpPr>
          <p:cNvPr id="5" name="Fußzeilenplatzhalter 4">
            <a:extLst>
              <a:ext uri="{FF2B5EF4-FFF2-40B4-BE49-F238E27FC236}">
                <a16:creationId xmlns:a16="http://schemas.microsoft.com/office/drawing/2014/main" id="{1274A831-ADEA-4333-9AEF-CE62A78D39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B5E07BA7-2F60-4E54-9A7F-43AF9B265C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CF8AC4-EA73-430B-AEE1-15BFF822BEBB}" type="slidenum">
              <a:rPr lang="de-DE" smtClean="0"/>
              <a:t>‹Nr.›</a:t>
            </a:fld>
            <a:endParaRPr lang="de-DE"/>
          </a:p>
        </p:txBody>
      </p:sp>
    </p:spTree>
    <p:extLst>
      <p:ext uri="{BB962C8B-B14F-4D97-AF65-F5344CB8AC3E}">
        <p14:creationId xmlns:p14="http://schemas.microsoft.com/office/powerpoint/2010/main" val="883114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extLst>
              <a:ext uri="{FF2B5EF4-FFF2-40B4-BE49-F238E27FC236}">
                <a16:creationId xmlns:a16="http://schemas.microsoft.com/office/drawing/2014/main" id="{092BD322-FE34-47F2-ACAF-89BC30EC91FD}"/>
              </a:ext>
            </a:extLst>
          </p:cNvPr>
          <p:cNvPicPr>
            <a:picLocks noGrp="1" noChangeAspect="1"/>
          </p:cNvPicPr>
          <p:nvPr>
            <p:ph idx="1"/>
          </p:nvPr>
        </p:nvPicPr>
        <p:blipFill>
          <a:blip r:embed="rId2"/>
          <a:stretch>
            <a:fillRect/>
          </a:stretch>
        </p:blipFill>
        <p:spPr>
          <a:xfrm>
            <a:off x="9014195" y="5392748"/>
            <a:ext cx="2088409" cy="793411"/>
          </a:xfrm>
        </p:spPr>
      </p:pic>
      <p:pic>
        <p:nvPicPr>
          <p:cNvPr id="7" name="Grafik 6">
            <a:extLst>
              <a:ext uri="{FF2B5EF4-FFF2-40B4-BE49-F238E27FC236}">
                <a16:creationId xmlns:a16="http://schemas.microsoft.com/office/drawing/2014/main" id="{08DEF7AE-A30F-447E-ADA3-321E6873DF82}"/>
              </a:ext>
            </a:extLst>
          </p:cNvPr>
          <p:cNvPicPr>
            <a:picLocks noChangeAspect="1"/>
          </p:cNvPicPr>
          <p:nvPr/>
        </p:nvPicPr>
        <p:blipFill>
          <a:blip r:embed="rId3"/>
          <a:stretch>
            <a:fillRect/>
          </a:stretch>
        </p:blipFill>
        <p:spPr>
          <a:xfrm>
            <a:off x="6075680" y="5392748"/>
            <a:ext cx="1255688" cy="1152383"/>
          </a:xfrm>
          <a:prstGeom prst="rect">
            <a:avLst/>
          </a:prstGeom>
        </p:spPr>
      </p:pic>
      <p:pic>
        <p:nvPicPr>
          <p:cNvPr id="9" name="Grafik 8">
            <a:extLst>
              <a:ext uri="{FF2B5EF4-FFF2-40B4-BE49-F238E27FC236}">
                <a16:creationId xmlns:a16="http://schemas.microsoft.com/office/drawing/2014/main" id="{422E3AD8-716E-4473-80D4-AED35E2B67A4}"/>
              </a:ext>
            </a:extLst>
          </p:cNvPr>
          <p:cNvPicPr>
            <a:picLocks noChangeAspect="1"/>
          </p:cNvPicPr>
          <p:nvPr/>
        </p:nvPicPr>
        <p:blipFill>
          <a:blip r:embed="rId4"/>
          <a:stretch>
            <a:fillRect/>
          </a:stretch>
        </p:blipFill>
        <p:spPr>
          <a:xfrm>
            <a:off x="838200" y="5275625"/>
            <a:ext cx="4982201" cy="693314"/>
          </a:xfrm>
          <a:prstGeom prst="rect">
            <a:avLst/>
          </a:prstGeom>
        </p:spPr>
      </p:pic>
      <p:sp>
        <p:nvSpPr>
          <p:cNvPr id="12" name="Textfeld 11">
            <a:extLst>
              <a:ext uri="{FF2B5EF4-FFF2-40B4-BE49-F238E27FC236}">
                <a16:creationId xmlns:a16="http://schemas.microsoft.com/office/drawing/2014/main" id="{8063DAE4-4432-4AA1-9EEA-121024B25E5D}"/>
              </a:ext>
            </a:extLst>
          </p:cNvPr>
          <p:cNvSpPr txBox="1"/>
          <p:nvPr/>
        </p:nvSpPr>
        <p:spPr>
          <a:xfrm>
            <a:off x="2113678" y="2346960"/>
            <a:ext cx="4322209" cy="1200329"/>
          </a:xfrm>
          <a:prstGeom prst="rect">
            <a:avLst/>
          </a:prstGeom>
          <a:noFill/>
        </p:spPr>
        <p:txBody>
          <a:bodyPr wrap="none" rtlCol="0">
            <a:spAutoFit/>
          </a:bodyPr>
          <a:lstStyle/>
          <a:p>
            <a:r>
              <a:rPr lang="de-DE" sz="7200" dirty="0"/>
              <a:t>App Testen</a:t>
            </a:r>
          </a:p>
        </p:txBody>
      </p:sp>
      <p:sp>
        <p:nvSpPr>
          <p:cNvPr id="13" name="Textfeld 12">
            <a:extLst>
              <a:ext uri="{FF2B5EF4-FFF2-40B4-BE49-F238E27FC236}">
                <a16:creationId xmlns:a16="http://schemas.microsoft.com/office/drawing/2014/main" id="{F86B5C81-C491-4DFC-AFD2-8E237513A02E}"/>
              </a:ext>
            </a:extLst>
          </p:cNvPr>
          <p:cNvSpPr txBox="1"/>
          <p:nvPr/>
        </p:nvSpPr>
        <p:spPr>
          <a:xfrm>
            <a:off x="2113678" y="3370292"/>
            <a:ext cx="3841116" cy="584775"/>
          </a:xfrm>
          <a:prstGeom prst="rect">
            <a:avLst/>
          </a:prstGeom>
          <a:noFill/>
        </p:spPr>
        <p:txBody>
          <a:bodyPr wrap="none" rtlCol="0">
            <a:spAutoFit/>
          </a:bodyPr>
          <a:lstStyle/>
          <a:p>
            <a:r>
              <a:rPr lang="de-DE" sz="3200" dirty="0"/>
              <a:t>- Scenario Games App</a:t>
            </a:r>
          </a:p>
        </p:txBody>
      </p:sp>
      <p:cxnSp>
        <p:nvCxnSpPr>
          <p:cNvPr id="15" name="Gerader Verbinder 14">
            <a:extLst>
              <a:ext uri="{FF2B5EF4-FFF2-40B4-BE49-F238E27FC236}">
                <a16:creationId xmlns:a16="http://schemas.microsoft.com/office/drawing/2014/main" id="{6C96D834-2076-4ACD-A97F-5DFC8FF0C7FB}"/>
              </a:ext>
            </a:extLst>
          </p:cNvPr>
          <p:cNvCxnSpPr>
            <a:cxnSpLocks/>
          </p:cNvCxnSpPr>
          <p:nvPr/>
        </p:nvCxnSpPr>
        <p:spPr>
          <a:xfrm>
            <a:off x="731520" y="5059680"/>
            <a:ext cx="10505440" cy="0"/>
          </a:xfrm>
          <a:prstGeom prst="line">
            <a:avLst/>
          </a:prstGeom>
        </p:spPr>
        <p:style>
          <a:lnRef idx="1">
            <a:schemeClr val="accent1"/>
          </a:lnRef>
          <a:fillRef idx="0">
            <a:schemeClr val="accent1"/>
          </a:fillRef>
          <a:effectRef idx="0">
            <a:schemeClr val="accent1"/>
          </a:effectRef>
          <a:fontRef idx="minor">
            <a:schemeClr val="tx1"/>
          </a:fontRef>
        </p:style>
      </p:cxnSp>
      <p:pic>
        <p:nvPicPr>
          <p:cNvPr id="1028" name="Picture 4">
            <a:extLst>
              <a:ext uri="{FF2B5EF4-FFF2-40B4-BE49-F238E27FC236}">
                <a16:creationId xmlns:a16="http://schemas.microsoft.com/office/drawing/2014/main" id="{8AD61396-4672-2D91-CACA-F849E2906B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17199" y="671841"/>
            <a:ext cx="4167295" cy="8719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81CB6AD-B590-2DB7-3B6A-70765F58A1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726" y="350142"/>
            <a:ext cx="4336869" cy="1485152"/>
          </a:xfrm>
          <a:prstGeom prst="rect">
            <a:avLst/>
          </a:prstGeom>
          <a:noFill/>
          <a:extLst>
            <a:ext uri="{909E8E84-426E-40DD-AFC4-6F175D3DCCD1}">
              <a14:hiddenFill xmlns:a14="http://schemas.microsoft.com/office/drawing/2010/main">
                <a:solidFill>
                  <a:srgbClr val="FFFFFF"/>
                </a:solidFill>
              </a14:hiddenFill>
            </a:ext>
          </a:extLst>
        </p:spPr>
      </p:pic>
      <p:pic>
        <p:nvPicPr>
          <p:cNvPr id="2" name="Grafik 1">
            <a:extLst>
              <a:ext uri="{FF2B5EF4-FFF2-40B4-BE49-F238E27FC236}">
                <a16:creationId xmlns:a16="http://schemas.microsoft.com/office/drawing/2014/main" id="{046C7FDE-9809-04FB-6116-78A5AE41392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1520" y="2346960"/>
            <a:ext cx="1162059" cy="1619393"/>
          </a:xfrm>
          <a:prstGeom prst="rect">
            <a:avLst/>
          </a:prstGeom>
        </p:spPr>
      </p:pic>
    </p:spTree>
    <p:extLst>
      <p:ext uri="{BB962C8B-B14F-4D97-AF65-F5344CB8AC3E}">
        <p14:creationId xmlns:p14="http://schemas.microsoft.com/office/powerpoint/2010/main" val="2702008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5FD10486-CB57-443E-BA10-D99117B9C170}"/>
              </a:ext>
            </a:extLst>
          </p:cNvPr>
          <p:cNvPicPr>
            <a:picLocks noChangeAspect="1"/>
          </p:cNvPicPr>
          <p:nvPr/>
        </p:nvPicPr>
        <p:blipFill rotWithShape="1">
          <a:blip r:embed="rId2">
            <a:extLst>
              <a:ext uri="{28A0092B-C50C-407E-A947-70E740481C1C}">
                <a14:useLocalDpi xmlns:a14="http://schemas.microsoft.com/office/drawing/2010/main" val="0"/>
              </a:ext>
            </a:extLst>
          </a:blip>
          <a:srcRect t="4899" b="5813"/>
          <a:stretch/>
        </p:blipFill>
        <p:spPr>
          <a:xfrm>
            <a:off x="988682" y="436270"/>
            <a:ext cx="3175014" cy="5985460"/>
          </a:xfrm>
          <a:prstGeom prst="rect">
            <a:avLst/>
          </a:prstGeom>
          <a:ln>
            <a:noFill/>
          </a:ln>
          <a:effectLst>
            <a:outerShdw blurRad="292100" dist="139700" dir="2700000" algn="tl" rotWithShape="0">
              <a:srgbClr val="333333">
                <a:alpha val="65000"/>
              </a:srgbClr>
            </a:outerShdw>
          </a:effectLst>
        </p:spPr>
      </p:pic>
      <p:sp>
        <p:nvSpPr>
          <p:cNvPr id="10" name="Textfeld 9">
            <a:extLst>
              <a:ext uri="{FF2B5EF4-FFF2-40B4-BE49-F238E27FC236}">
                <a16:creationId xmlns:a16="http://schemas.microsoft.com/office/drawing/2014/main" id="{99040552-A4B7-4F1B-8696-CAA4E650B4F8}"/>
              </a:ext>
            </a:extLst>
          </p:cNvPr>
          <p:cNvSpPr txBox="1"/>
          <p:nvPr/>
        </p:nvSpPr>
        <p:spPr>
          <a:xfrm>
            <a:off x="7797366" y="436270"/>
            <a:ext cx="1400768" cy="584775"/>
          </a:xfrm>
          <a:prstGeom prst="rect">
            <a:avLst/>
          </a:prstGeom>
          <a:noFill/>
        </p:spPr>
        <p:txBody>
          <a:bodyPr wrap="none" rtlCol="0">
            <a:spAutoFit/>
          </a:bodyPr>
          <a:lstStyle/>
          <a:p>
            <a:r>
              <a:rPr lang="de-DE" sz="3200" u="sng" dirty="0"/>
              <a:t>Frage 4</a:t>
            </a:r>
          </a:p>
        </p:txBody>
      </p:sp>
      <p:sp>
        <p:nvSpPr>
          <p:cNvPr id="11" name="Textfeld 10">
            <a:extLst>
              <a:ext uri="{FF2B5EF4-FFF2-40B4-BE49-F238E27FC236}">
                <a16:creationId xmlns:a16="http://schemas.microsoft.com/office/drawing/2014/main" id="{3D605E4B-CDAE-4D87-9B1F-289A1F7D4837}"/>
              </a:ext>
            </a:extLst>
          </p:cNvPr>
          <p:cNvSpPr txBox="1"/>
          <p:nvPr/>
        </p:nvSpPr>
        <p:spPr>
          <a:xfrm>
            <a:off x="6666415" y="1408545"/>
            <a:ext cx="3662669" cy="400110"/>
          </a:xfrm>
          <a:prstGeom prst="rect">
            <a:avLst/>
          </a:prstGeom>
          <a:noFill/>
        </p:spPr>
        <p:txBody>
          <a:bodyPr wrap="none" rtlCol="0">
            <a:spAutoFit/>
          </a:bodyPr>
          <a:lstStyle/>
          <a:p>
            <a:r>
              <a:rPr lang="de-DE" sz="2000" dirty="0"/>
              <a:t>Die richtige Antwort lautet : 2019</a:t>
            </a:r>
          </a:p>
        </p:txBody>
      </p:sp>
    </p:spTree>
    <p:extLst>
      <p:ext uri="{BB962C8B-B14F-4D97-AF65-F5344CB8AC3E}">
        <p14:creationId xmlns:p14="http://schemas.microsoft.com/office/powerpoint/2010/main" val="10859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CFA430D9-2387-4CD2-80A3-B53DEF35B14B}"/>
              </a:ext>
            </a:extLst>
          </p:cNvPr>
          <p:cNvPicPr>
            <a:picLocks noChangeAspect="1"/>
          </p:cNvPicPr>
          <p:nvPr/>
        </p:nvPicPr>
        <p:blipFill rotWithShape="1">
          <a:blip r:embed="rId2">
            <a:extLst>
              <a:ext uri="{28A0092B-C50C-407E-A947-70E740481C1C}">
                <a14:useLocalDpi xmlns:a14="http://schemas.microsoft.com/office/drawing/2010/main" val="0"/>
              </a:ext>
            </a:extLst>
          </a:blip>
          <a:srcRect t="4789" b="5823"/>
          <a:stretch/>
        </p:blipFill>
        <p:spPr>
          <a:xfrm>
            <a:off x="873760" y="277091"/>
            <a:ext cx="3200400" cy="6021064"/>
          </a:xfrm>
          <a:prstGeom prst="rect">
            <a:avLst/>
          </a:prstGeom>
          <a:ln>
            <a:noFill/>
          </a:ln>
          <a:effectLst>
            <a:outerShdw blurRad="292100" dist="139700" dir="2700000" algn="tl" rotWithShape="0">
              <a:srgbClr val="333333">
                <a:alpha val="65000"/>
              </a:srgbClr>
            </a:outerShdw>
          </a:effectLst>
        </p:spPr>
      </p:pic>
      <p:sp>
        <p:nvSpPr>
          <p:cNvPr id="6" name="Textfeld 5">
            <a:extLst>
              <a:ext uri="{FF2B5EF4-FFF2-40B4-BE49-F238E27FC236}">
                <a16:creationId xmlns:a16="http://schemas.microsoft.com/office/drawing/2014/main" id="{AC512E9B-2D20-4E01-923D-AED571187E67}"/>
              </a:ext>
            </a:extLst>
          </p:cNvPr>
          <p:cNvSpPr txBox="1"/>
          <p:nvPr/>
        </p:nvSpPr>
        <p:spPr>
          <a:xfrm>
            <a:off x="7447816" y="277091"/>
            <a:ext cx="1400768" cy="584775"/>
          </a:xfrm>
          <a:prstGeom prst="rect">
            <a:avLst/>
          </a:prstGeom>
          <a:noFill/>
        </p:spPr>
        <p:txBody>
          <a:bodyPr wrap="none" rtlCol="0">
            <a:spAutoFit/>
          </a:bodyPr>
          <a:lstStyle/>
          <a:p>
            <a:r>
              <a:rPr lang="de-DE" sz="3200" u="sng" dirty="0"/>
              <a:t>Frage 5</a:t>
            </a:r>
          </a:p>
        </p:txBody>
      </p:sp>
      <p:sp>
        <p:nvSpPr>
          <p:cNvPr id="7" name="Textfeld 6">
            <a:extLst>
              <a:ext uri="{FF2B5EF4-FFF2-40B4-BE49-F238E27FC236}">
                <a16:creationId xmlns:a16="http://schemas.microsoft.com/office/drawing/2014/main" id="{53FB8F1B-7C29-43DB-A9BB-0A479760B43B}"/>
              </a:ext>
            </a:extLst>
          </p:cNvPr>
          <p:cNvSpPr txBox="1"/>
          <p:nvPr/>
        </p:nvSpPr>
        <p:spPr>
          <a:xfrm>
            <a:off x="5159714" y="1399309"/>
            <a:ext cx="5976971" cy="1631216"/>
          </a:xfrm>
          <a:prstGeom prst="rect">
            <a:avLst/>
          </a:prstGeom>
          <a:noFill/>
        </p:spPr>
        <p:txBody>
          <a:bodyPr wrap="square" rtlCol="0">
            <a:spAutoFit/>
          </a:bodyPr>
          <a:lstStyle/>
          <a:p>
            <a:r>
              <a:rPr lang="de-DE" sz="2000" dirty="0"/>
              <a:t>Wenn 218 Millionen Wähler 51% der Wahlberechtigten entsprechen, können wir die Gesamtzahl der Wahlberechtigten ermitteln, indem wir 218 durch 0,51 teilen. Das ergibt ungefähr 427 Millionen Wahlberechtigte.</a:t>
            </a:r>
          </a:p>
        </p:txBody>
      </p:sp>
    </p:spTree>
    <p:extLst>
      <p:ext uri="{BB962C8B-B14F-4D97-AF65-F5344CB8AC3E}">
        <p14:creationId xmlns:p14="http://schemas.microsoft.com/office/powerpoint/2010/main" val="79034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B77F17F4-0546-4D13-A2B3-D0F2AA78ECBB}"/>
              </a:ext>
            </a:extLst>
          </p:cNvPr>
          <p:cNvPicPr>
            <a:picLocks noChangeAspect="1"/>
          </p:cNvPicPr>
          <p:nvPr/>
        </p:nvPicPr>
        <p:blipFill rotWithShape="1">
          <a:blip r:embed="rId2">
            <a:extLst>
              <a:ext uri="{28A0092B-C50C-407E-A947-70E740481C1C}">
                <a14:useLocalDpi xmlns:a14="http://schemas.microsoft.com/office/drawing/2010/main" val="0"/>
              </a:ext>
            </a:extLst>
          </a:blip>
          <a:srcRect t="4928" b="5626"/>
          <a:stretch/>
        </p:blipFill>
        <p:spPr>
          <a:xfrm>
            <a:off x="924561" y="368924"/>
            <a:ext cx="3166226" cy="5979422"/>
          </a:xfrm>
          <a:prstGeom prst="rect">
            <a:avLst/>
          </a:prstGeom>
          <a:ln>
            <a:noFill/>
          </a:ln>
          <a:effectLst>
            <a:outerShdw blurRad="292100" dist="139700" dir="2700000" algn="tl" rotWithShape="0">
              <a:srgbClr val="333333">
                <a:alpha val="65000"/>
              </a:srgbClr>
            </a:outerShdw>
          </a:effectLst>
        </p:spPr>
      </p:pic>
      <p:sp>
        <p:nvSpPr>
          <p:cNvPr id="6" name="Textfeld 5">
            <a:extLst>
              <a:ext uri="{FF2B5EF4-FFF2-40B4-BE49-F238E27FC236}">
                <a16:creationId xmlns:a16="http://schemas.microsoft.com/office/drawing/2014/main" id="{6EE77112-9276-4954-B259-85084CF2604B}"/>
              </a:ext>
            </a:extLst>
          </p:cNvPr>
          <p:cNvSpPr txBox="1"/>
          <p:nvPr/>
        </p:nvSpPr>
        <p:spPr>
          <a:xfrm>
            <a:off x="7167418" y="368924"/>
            <a:ext cx="1400768" cy="584775"/>
          </a:xfrm>
          <a:prstGeom prst="rect">
            <a:avLst/>
          </a:prstGeom>
          <a:noFill/>
        </p:spPr>
        <p:txBody>
          <a:bodyPr wrap="none" rtlCol="0">
            <a:spAutoFit/>
          </a:bodyPr>
          <a:lstStyle/>
          <a:p>
            <a:r>
              <a:rPr lang="de-DE" sz="3200" u="sng" dirty="0"/>
              <a:t>Frage 6</a:t>
            </a:r>
          </a:p>
        </p:txBody>
      </p:sp>
      <p:sp>
        <p:nvSpPr>
          <p:cNvPr id="7" name="Textfeld 6">
            <a:extLst>
              <a:ext uri="{FF2B5EF4-FFF2-40B4-BE49-F238E27FC236}">
                <a16:creationId xmlns:a16="http://schemas.microsoft.com/office/drawing/2014/main" id="{8AFB8F91-14A0-443C-806F-C54737D17BA8}"/>
              </a:ext>
            </a:extLst>
          </p:cNvPr>
          <p:cNvSpPr txBox="1"/>
          <p:nvPr/>
        </p:nvSpPr>
        <p:spPr>
          <a:xfrm>
            <a:off x="4603671" y="1451033"/>
            <a:ext cx="6528262" cy="4093428"/>
          </a:xfrm>
          <a:prstGeom prst="rect">
            <a:avLst/>
          </a:prstGeom>
          <a:noFill/>
        </p:spPr>
        <p:txBody>
          <a:bodyPr wrap="square" rtlCol="0">
            <a:spAutoFit/>
          </a:bodyPr>
          <a:lstStyle/>
          <a:p>
            <a:r>
              <a:rPr lang="de-DE" sz="2000" dirty="0"/>
              <a:t>Um die prozentuale Änderung zu berechnen, ziehen wir zunächst den Anfangswert (Wahlbeteiligung 2014) vom Endwert (Wahlbeteiligung 2019) ab. Dann teilen wir das Ergebnis durch den Anfangswert und multiplizieren mit 100, um das Ergebnis als Prozentsatz zu bekommen.</a:t>
            </a:r>
          </a:p>
          <a:p>
            <a:endParaRPr lang="de-DE" sz="2000" dirty="0"/>
          </a:p>
          <a:p>
            <a:r>
              <a:rPr lang="de-DE" sz="2000" dirty="0"/>
              <a:t>Berechnung:</a:t>
            </a:r>
          </a:p>
          <a:p>
            <a:r>
              <a:rPr lang="de-DE" sz="2000" dirty="0"/>
              <a:t>(51 – 42,6) / 42,6 * 100 = 19,72 %</a:t>
            </a:r>
          </a:p>
          <a:p>
            <a:r>
              <a:rPr lang="de-DE" sz="2000" dirty="0"/>
              <a:t>Oder</a:t>
            </a:r>
          </a:p>
          <a:p>
            <a:r>
              <a:rPr lang="de-DE" sz="2000" dirty="0"/>
              <a:t>1-(51/42,6) = 19,72 %</a:t>
            </a:r>
          </a:p>
          <a:p>
            <a:endParaRPr lang="de-DE" sz="2000" dirty="0"/>
          </a:p>
          <a:p>
            <a:r>
              <a:rPr lang="de-DE" sz="2000" dirty="0"/>
              <a:t>Die Wahlbeteiligung hat also von 2014 auf 2019 um etwa 19,7% zugenommen.</a:t>
            </a:r>
          </a:p>
        </p:txBody>
      </p:sp>
    </p:spTree>
    <p:extLst>
      <p:ext uri="{BB962C8B-B14F-4D97-AF65-F5344CB8AC3E}">
        <p14:creationId xmlns:p14="http://schemas.microsoft.com/office/powerpoint/2010/main" val="403720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1C1A8FFA-D17A-4DA0-B13F-F313BAD26BB5}"/>
              </a:ext>
            </a:extLst>
          </p:cNvPr>
          <p:cNvPicPr>
            <a:picLocks noChangeAspect="1"/>
          </p:cNvPicPr>
          <p:nvPr/>
        </p:nvPicPr>
        <p:blipFill rotWithShape="1">
          <a:blip r:embed="rId2">
            <a:extLst>
              <a:ext uri="{28A0092B-C50C-407E-A947-70E740481C1C}">
                <a14:useLocalDpi xmlns:a14="http://schemas.microsoft.com/office/drawing/2010/main" val="0"/>
              </a:ext>
            </a:extLst>
          </a:blip>
          <a:srcRect t="5040" b="5918"/>
          <a:stretch/>
        </p:blipFill>
        <p:spPr>
          <a:xfrm>
            <a:off x="999245" y="307109"/>
            <a:ext cx="3193377" cy="6003445"/>
          </a:xfrm>
          <a:prstGeom prst="rect">
            <a:avLst/>
          </a:prstGeom>
          <a:ln>
            <a:noFill/>
          </a:ln>
          <a:effectLst>
            <a:outerShdw blurRad="292100" dist="139700" dir="2700000" algn="tl" rotWithShape="0">
              <a:srgbClr val="333333">
                <a:alpha val="65000"/>
              </a:srgbClr>
            </a:outerShdw>
          </a:effectLst>
        </p:spPr>
      </p:pic>
      <p:sp>
        <p:nvSpPr>
          <p:cNvPr id="6" name="Textfeld 5">
            <a:extLst>
              <a:ext uri="{FF2B5EF4-FFF2-40B4-BE49-F238E27FC236}">
                <a16:creationId xmlns:a16="http://schemas.microsoft.com/office/drawing/2014/main" id="{BBF7E5FA-90CC-425B-8D63-8501469395AE}"/>
              </a:ext>
            </a:extLst>
          </p:cNvPr>
          <p:cNvSpPr txBox="1"/>
          <p:nvPr/>
        </p:nvSpPr>
        <p:spPr>
          <a:xfrm>
            <a:off x="7555345" y="307109"/>
            <a:ext cx="1400768" cy="584775"/>
          </a:xfrm>
          <a:prstGeom prst="rect">
            <a:avLst/>
          </a:prstGeom>
          <a:noFill/>
        </p:spPr>
        <p:txBody>
          <a:bodyPr wrap="none" rtlCol="0">
            <a:spAutoFit/>
          </a:bodyPr>
          <a:lstStyle/>
          <a:p>
            <a:r>
              <a:rPr lang="de-DE" sz="3200" u="sng" dirty="0"/>
              <a:t>Frage 7</a:t>
            </a:r>
          </a:p>
        </p:txBody>
      </p:sp>
      <p:sp>
        <p:nvSpPr>
          <p:cNvPr id="7" name="Textfeld 6">
            <a:extLst>
              <a:ext uri="{FF2B5EF4-FFF2-40B4-BE49-F238E27FC236}">
                <a16:creationId xmlns:a16="http://schemas.microsoft.com/office/drawing/2014/main" id="{3CB40901-7165-4D54-A744-46CB45A3285B}"/>
              </a:ext>
            </a:extLst>
          </p:cNvPr>
          <p:cNvSpPr txBox="1"/>
          <p:nvPr/>
        </p:nvSpPr>
        <p:spPr>
          <a:xfrm>
            <a:off x="7029271" y="2568985"/>
            <a:ext cx="2452916" cy="1323439"/>
          </a:xfrm>
          <a:prstGeom prst="rect">
            <a:avLst/>
          </a:prstGeom>
          <a:noFill/>
        </p:spPr>
        <p:txBody>
          <a:bodyPr wrap="none" rtlCol="0">
            <a:spAutoFit/>
          </a:bodyPr>
          <a:lstStyle/>
          <a:p>
            <a:r>
              <a:rPr lang="pt-BR" sz="2000" dirty="0"/>
              <a:t>1) 26/50 = 0.52 = 52%</a:t>
            </a:r>
          </a:p>
          <a:p>
            <a:r>
              <a:rPr lang="pt-BR" sz="2000" dirty="0"/>
              <a:t>2) 0.55 = 55%</a:t>
            </a:r>
          </a:p>
          <a:p>
            <a:r>
              <a:rPr lang="pt-BR" sz="2000" dirty="0"/>
              <a:t>3) 50% = 50%</a:t>
            </a:r>
          </a:p>
          <a:p>
            <a:r>
              <a:rPr lang="pt-BR" sz="2000" dirty="0"/>
              <a:t>4) 0.7^2 = 0.49 = 49%</a:t>
            </a:r>
            <a:endParaRPr lang="de-DE" sz="2000" dirty="0"/>
          </a:p>
        </p:txBody>
      </p:sp>
      <p:sp>
        <p:nvSpPr>
          <p:cNvPr id="8" name="Textfeld 7">
            <a:extLst>
              <a:ext uri="{FF2B5EF4-FFF2-40B4-BE49-F238E27FC236}">
                <a16:creationId xmlns:a16="http://schemas.microsoft.com/office/drawing/2014/main" id="{7DA26365-5783-4D3C-AA3F-56834DEA0BEB}"/>
              </a:ext>
            </a:extLst>
          </p:cNvPr>
          <p:cNvSpPr txBox="1"/>
          <p:nvPr/>
        </p:nvSpPr>
        <p:spPr>
          <a:xfrm>
            <a:off x="5896278" y="1222603"/>
            <a:ext cx="4718901" cy="1015663"/>
          </a:xfrm>
          <a:prstGeom prst="rect">
            <a:avLst/>
          </a:prstGeom>
          <a:noFill/>
        </p:spPr>
        <p:txBody>
          <a:bodyPr wrap="square" rtlCol="0">
            <a:spAutoFit/>
          </a:bodyPr>
          <a:lstStyle/>
          <a:p>
            <a:r>
              <a:rPr lang="de-DE" sz="2000" dirty="0"/>
              <a:t>Die erste Antwort ist richtig da die Zahl 52 höher und am nächsten an </a:t>
            </a:r>
          </a:p>
          <a:p>
            <a:r>
              <a:rPr lang="de-DE" sz="2000" dirty="0"/>
              <a:t>der Wahlbeteiligung von 2019 ( 51% ) liegt</a:t>
            </a:r>
          </a:p>
        </p:txBody>
      </p:sp>
    </p:spTree>
    <p:extLst>
      <p:ext uri="{BB962C8B-B14F-4D97-AF65-F5344CB8AC3E}">
        <p14:creationId xmlns:p14="http://schemas.microsoft.com/office/powerpoint/2010/main" val="16372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7E7DCFAB-6FCA-4630-A845-C0D85D24A428}"/>
              </a:ext>
            </a:extLst>
          </p:cNvPr>
          <p:cNvPicPr>
            <a:picLocks noChangeAspect="1"/>
          </p:cNvPicPr>
          <p:nvPr/>
        </p:nvPicPr>
        <p:blipFill rotWithShape="1">
          <a:blip r:embed="rId2">
            <a:extLst>
              <a:ext uri="{28A0092B-C50C-407E-A947-70E740481C1C}">
                <a14:useLocalDpi xmlns:a14="http://schemas.microsoft.com/office/drawing/2010/main" val="0"/>
              </a:ext>
            </a:extLst>
          </a:blip>
          <a:srcRect t="4957" b="5920"/>
          <a:stretch/>
        </p:blipFill>
        <p:spPr>
          <a:xfrm>
            <a:off x="944880" y="300181"/>
            <a:ext cx="3243833" cy="6103961"/>
          </a:xfrm>
          <a:prstGeom prst="rect">
            <a:avLst/>
          </a:prstGeom>
          <a:ln>
            <a:noFill/>
          </a:ln>
          <a:effectLst>
            <a:outerShdw blurRad="292100" dist="139700" dir="2700000" algn="tl" rotWithShape="0">
              <a:srgbClr val="333333">
                <a:alpha val="65000"/>
              </a:srgbClr>
            </a:outerShdw>
          </a:effectLst>
        </p:spPr>
      </p:pic>
      <p:sp>
        <p:nvSpPr>
          <p:cNvPr id="6" name="Textfeld 5">
            <a:extLst>
              <a:ext uri="{FF2B5EF4-FFF2-40B4-BE49-F238E27FC236}">
                <a16:creationId xmlns:a16="http://schemas.microsoft.com/office/drawing/2014/main" id="{BF484614-C9CF-4CBD-8004-5558616A3538}"/>
              </a:ext>
            </a:extLst>
          </p:cNvPr>
          <p:cNvSpPr txBox="1"/>
          <p:nvPr/>
        </p:nvSpPr>
        <p:spPr>
          <a:xfrm>
            <a:off x="7475892" y="300181"/>
            <a:ext cx="1400768" cy="584775"/>
          </a:xfrm>
          <a:prstGeom prst="rect">
            <a:avLst/>
          </a:prstGeom>
          <a:noFill/>
        </p:spPr>
        <p:txBody>
          <a:bodyPr wrap="none" rtlCol="0">
            <a:spAutoFit/>
          </a:bodyPr>
          <a:lstStyle/>
          <a:p>
            <a:r>
              <a:rPr lang="de-DE" sz="3200" u="sng" dirty="0"/>
              <a:t>Frage 8</a:t>
            </a:r>
          </a:p>
        </p:txBody>
      </p:sp>
      <p:sp>
        <p:nvSpPr>
          <p:cNvPr id="7" name="Textfeld 6">
            <a:extLst>
              <a:ext uri="{FF2B5EF4-FFF2-40B4-BE49-F238E27FC236}">
                <a16:creationId xmlns:a16="http://schemas.microsoft.com/office/drawing/2014/main" id="{7FB2B4AD-85D6-4A26-87E0-57B8B65FD0CE}"/>
              </a:ext>
            </a:extLst>
          </p:cNvPr>
          <p:cNvSpPr txBox="1"/>
          <p:nvPr/>
        </p:nvSpPr>
        <p:spPr>
          <a:xfrm>
            <a:off x="5950666" y="1252645"/>
            <a:ext cx="4451219" cy="1323439"/>
          </a:xfrm>
          <a:prstGeom prst="rect">
            <a:avLst/>
          </a:prstGeom>
          <a:noFill/>
        </p:spPr>
        <p:txBody>
          <a:bodyPr wrap="none" rtlCol="0">
            <a:spAutoFit/>
          </a:bodyPr>
          <a:lstStyle/>
          <a:p>
            <a:r>
              <a:rPr lang="de-DE" sz="2000" dirty="0"/>
              <a:t>Die richtige Antwort lautet : 3 Fraktionen</a:t>
            </a:r>
          </a:p>
          <a:p>
            <a:endParaRPr lang="de-DE" sz="2000" dirty="0"/>
          </a:p>
          <a:p>
            <a:r>
              <a:rPr lang="de-DE" sz="2000" dirty="0"/>
              <a:t>Denn 177+145 = 322 &lt; 353 und</a:t>
            </a:r>
          </a:p>
          <a:p>
            <a:r>
              <a:rPr lang="de-DE" sz="2000" dirty="0"/>
              <a:t>177+145+101 = 423 &gt; 353</a:t>
            </a:r>
          </a:p>
        </p:txBody>
      </p:sp>
      <p:pic>
        <p:nvPicPr>
          <p:cNvPr id="2050" name="Picture 2">
            <a:extLst>
              <a:ext uri="{FF2B5EF4-FFF2-40B4-BE49-F238E27FC236}">
                <a16:creationId xmlns:a16="http://schemas.microsoft.com/office/drawing/2014/main" id="{627B41D8-6D8E-57BF-FCFB-B0716088E2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0883" y="2640351"/>
            <a:ext cx="5766237" cy="3283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167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9DD086E7-8DD5-48B5-9176-69DA7400D897}"/>
              </a:ext>
            </a:extLst>
          </p:cNvPr>
          <p:cNvPicPr>
            <a:picLocks noChangeAspect="1"/>
          </p:cNvPicPr>
          <p:nvPr/>
        </p:nvPicPr>
        <p:blipFill rotWithShape="1">
          <a:blip r:embed="rId2">
            <a:extLst>
              <a:ext uri="{28A0092B-C50C-407E-A947-70E740481C1C}">
                <a14:useLocalDpi xmlns:a14="http://schemas.microsoft.com/office/drawing/2010/main" val="0"/>
              </a:ext>
            </a:extLst>
          </a:blip>
          <a:srcRect t="5083" b="5662"/>
          <a:stretch/>
        </p:blipFill>
        <p:spPr>
          <a:xfrm>
            <a:off x="908765" y="270163"/>
            <a:ext cx="3325450" cy="6266689"/>
          </a:xfrm>
          <a:prstGeom prst="rect">
            <a:avLst/>
          </a:prstGeom>
          <a:ln>
            <a:noFill/>
          </a:ln>
          <a:effectLst>
            <a:outerShdw blurRad="292100" dist="139700" dir="2700000" algn="tl" rotWithShape="0">
              <a:srgbClr val="333333">
                <a:alpha val="65000"/>
              </a:srgbClr>
            </a:outerShdw>
          </a:effectLst>
        </p:spPr>
      </p:pic>
      <p:sp>
        <p:nvSpPr>
          <p:cNvPr id="6" name="Textfeld 5">
            <a:extLst>
              <a:ext uri="{FF2B5EF4-FFF2-40B4-BE49-F238E27FC236}">
                <a16:creationId xmlns:a16="http://schemas.microsoft.com/office/drawing/2014/main" id="{24C0781D-CECE-496B-AF53-0626EB27C9B2}"/>
              </a:ext>
            </a:extLst>
          </p:cNvPr>
          <p:cNvSpPr txBox="1"/>
          <p:nvPr/>
        </p:nvSpPr>
        <p:spPr>
          <a:xfrm>
            <a:off x="7407564" y="270163"/>
            <a:ext cx="1400768" cy="584775"/>
          </a:xfrm>
          <a:prstGeom prst="rect">
            <a:avLst/>
          </a:prstGeom>
          <a:noFill/>
        </p:spPr>
        <p:txBody>
          <a:bodyPr wrap="none" rtlCol="0">
            <a:spAutoFit/>
          </a:bodyPr>
          <a:lstStyle/>
          <a:p>
            <a:r>
              <a:rPr lang="de-DE" sz="3200" u="sng" dirty="0"/>
              <a:t>Frage 9</a:t>
            </a:r>
          </a:p>
        </p:txBody>
      </p:sp>
      <p:sp>
        <p:nvSpPr>
          <p:cNvPr id="7" name="Textfeld 6">
            <a:extLst>
              <a:ext uri="{FF2B5EF4-FFF2-40B4-BE49-F238E27FC236}">
                <a16:creationId xmlns:a16="http://schemas.microsoft.com/office/drawing/2014/main" id="{A70B8144-EFED-46AA-B59D-672F6D0E77A8}"/>
              </a:ext>
            </a:extLst>
          </p:cNvPr>
          <p:cNvSpPr txBox="1"/>
          <p:nvPr/>
        </p:nvSpPr>
        <p:spPr>
          <a:xfrm>
            <a:off x="4690903" y="942109"/>
            <a:ext cx="7043897" cy="4708981"/>
          </a:xfrm>
          <a:prstGeom prst="rect">
            <a:avLst/>
          </a:prstGeom>
          <a:noFill/>
        </p:spPr>
        <p:txBody>
          <a:bodyPr wrap="square" rtlCol="0">
            <a:spAutoFit/>
          </a:bodyPr>
          <a:lstStyle/>
          <a:p>
            <a:r>
              <a:rPr lang="de-DE" sz="2000" dirty="0"/>
              <a:t>Um den Prozentsatz der gültigen Stimmen zu berechnen, die auf die Union gefallen sind, teilen wir die Anzahl der Stimmen, die die Union erhalten hat, durch die Gesamtzahl der gültigen Stimmen und multiplizieren das Ergebnis mit 100.</a:t>
            </a:r>
          </a:p>
          <a:p>
            <a:r>
              <a:rPr lang="de-DE" sz="2000" dirty="0"/>
              <a:t>Das ergibt:</a:t>
            </a:r>
          </a:p>
          <a:p>
            <a:endParaRPr lang="de-DE" sz="2000" dirty="0"/>
          </a:p>
          <a:p>
            <a:r>
              <a:rPr lang="de-DE" sz="2000" dirty="0"/>
              <a:t>(10.794.042 / 37.396.889) * 100 = 28,864 %</a:t>
            </a:r>
          </a:p>
          <a:p>
            <a:endParaRPr lang="de-DE" sz="2000" dirty="0"/>
          </a:p>
          <a:p>
            <a:r>
              <a:rPr lang="de-DE" sz="2000" dirty="0"/>
              <a:t>Wenn wir dieses Ergebnis auf zwei Dezimalstellen runden, erhalten wir:</a:t>
            </a:r>
          </a:p>
          <a:p>
            <a:endParaRPr lang="de-DE" sz="2000" dirty="0"/>
          </a:p>
          <a:p>
            <a:r>
              <a:rPr lang="de-DE" sz="2000" dirty="0"/>
              <a:t>28,86%</a:t>
            </a:r>
          </a:p>
          <a:p>
            <a:endParaRPr lang="de-DE" sz="2000" dirty="0"/>
          </a:p>
          <a:p>
            <a:r>
              <a:rPr lang="de-DE" sz="2000" dirty="0"/>
              <a:t>Also erhielt die Union bei der Wahl 2019 28,86% der gültigen Stimmen.</a:t>
            </a:r>
          </a:p>
        </p:txBody>
      </p:sp>
    </p:spTree>
    <p:extLst>
      <p:ext uri="{BB962C8B-B14F-4D97-AF65-F5344CB8AC3E}">
        <p14:creationId xmlns:p14="http://schemas.microsoft.com/office/powerpoint/2010/main" val="2044930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6121ED12-C511-406C-A3AA-58C469220B1F}"/>
              </a:ext>
            </a:extLst>
          </p:cNvPr>
          <p:cNvPicPr>
            <a:picLocks noChangeAspect="1"/>
          </p:cNvPicPr>
          <p:nvPr/>
        </p:nvPicPr>
        <p:blipFill rotWithShape="1">
          <a:blip r:embed="rId2">
            <a:extLst>
              <a:ext uri="{28A0092B-C50C-407E-A947-70E740481C1C}">
                <a14:useLocalDpi xmlns:a14="http://schemas.microsoft.com/office/drawing/2010/main" val="0"/>
              </a:ext>
            </a:extLst>
          </a:blip>
          <a:srcRect t="5106" b="5789"/>
          <a:stretch/>
        </p:blipFill>
        <p:spPr>
          <a:xfrm>
            <a:off x="1016000" y="367157"/>
            <a:ext cx="3255017" cy="6123686"/>
          </a:xfrm>
          <a:prstGeom prst="rect">
            <a:avLst/>
          </a:prstGeom>
          <a:ln>
            <a:noFill/>
          </a:ln>
          <a:effectLst>
            <a:outerShdw blurRad="292100" dist="139700" dir="2700000" algn="tl" rotWithShape="0">
              <a:srgbClr val="333333">
                <a:alpha val="65000"/>
              </a:srgbClr>
            </a:outerShdw>
          </a:effectLst>
        </p:spPr>
      </p:pic>
      <p:sp>
        <p:nvSpPr>
          <p:cNvPr id="6" name="Textfeld 5">
            <a:extLst>
              <a:ext uri="{FF2B5EF4-FFF2-40B4-BE49-F238E27FC236}">
                <a16:creationId xmlns:a16="http://schemas.microsoft.com/office/drawing/2014/main" id="{49486439-9C1C-49AE-8A8C-06ECEE2D9223}"/>
              </a:ext>
            </a:extLst>
          </p:cNvPr>
          <p:cNvSpPr txBox="1"/>
          <p:nvPr/>
        </p:nvSpPr>
        <p:spPr>
          <a:xfrm>
            <a:off x="7416797" y="367157"/>
            <a:ext cx="1609158" cy="584775"/>
          </a:xfrm>
          <a:prstGeom prst="rect">
            <a:avLst/>
          </a:prstGeom>
          <a:noFill/>
        </p:spPr>
        <p:txBody>
          <a:bodyPr wrap="none" rtlCol="0">
            <a:spAutoFit/>
          </a:bodyPr>
          <a:lstStyle/>
          <a:p>
            <a:r>
              <a:rPr lang="de-DE" sz="3200" u="sng" dirty="0"/>
              <a:t>Frage 10</a:t>
            </a:r>
          </a:p>
        </p:txBody>
      </p:sp>
      <p:sp>
        <p:nvSpPr>
          <p:cNvPr id="7" name="Textfeld 6">
            <a:extLst>
              <a:ext uri="{FF2B5EF4-FFF2-40B4-BE49-F238E27FC236}">
                <a16:creationId xmlns:a16="http://schemas.microsoft.com/office/drawing/2014/main" id="{CBCF4BD2-0446-4EC3-AE3A-E323BFA1F52E}"/>
              </a:ext>
            </a:extLst>
          </p:cNvPr>
          <p:cNvSpPr txBox="1"/>
          <p:nvPr/>
        </p:nvSpPr>
        <p:spPr>
          <a:xfrm>
            <a:off x="6828750" y="1355092"/>
            <a:ext cx="2785251" cy="400110"/>
          </a:xfrm>
          <a:prstGeom prst="rect">
            <a:avLst/>
          </a:prstGeom>
          <a:noFill/>
        </p:spPr>
        <p:txBody>
          <a:bodyPr wrap="square" rtlCol="0">
            <a:spAutoFit/>
          </a:bodyPr>
          <a:lstStyle/>
          <a:p>
            <a:r>
              <a:rPr lang="de-DE" sz="2000" dirty="0"/>
              <a:t>Die richtige Antwort ist 4 </a:t>
            </a:r>
          </a:p>
        </p:txBody>
      </p:sp>
      <p:pic>
        <p:nvPicPr>
          <p:cNvPr id="9" name="Grafik 8">
            <a:extLst>
              <a:ext uri="{FF2B5EF4-FFF2-40B4-BE49-F238E27FC236}">
                <a16:creationId xmlns:a16="http://schemas.microsoft.com/office/drawing/2014/main" id="{F3261F71-C341-4F26-81A5-6FCA4D2F3F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0800" y="2558472"/>
            <a:ext cx="2541155" cy="174105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95433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2077C7F2-2B28-4D9D-94A5-80E6CB4F2FE0}"/>
              </a:ext>
            </a:extLst>
          </p:cNvPr>
          <p:cNvPicPr>
            <a:picLocks noChangeAspect="1"/>
          </p:cNvPicPr>
          <p:nvPr/>
        </p:nvPicPr>
        <p:blipFill rotWithShape="1">
          <a:blip r:embed="rId2">
            <a:extLst>
              <a:ext uri="{28A0092B-C50C-407E-A947-70E740481C1C}">
                <a14:useLocalDpi xmlns:a14="http://schemas.microsoft.com/office/drawing/2010/main" val="0"/>
              </a:ext>
            </a:extLst>
          </a:blip>
          <a:srcRect t="4830" b="5791"/>
          <a:stretch/>
        </p:blipFill>
        <p:spPr>
          <a:xfrm>
            <a:off x="944880" y="372006"/>
            <a:ext cx="3239893" cy="6113987"/>
          </a:xfrm>
          <a:prstGeom prst="rect">
            <a:avLst/>
          </a:prstGeom>
          <a:ln>
            <a:noFill/>
          </a:ln>
          <a:effectLst>
            <a:outerShdw blurRad="292100" dist="139700" dir="2700000" algn="tl" rotWithShape="0">
              <a:srgbClr val="333333">
                <a:alpha val="65000"/>
              </a:srgbClr>
            </a:outerShdw>
          </a:effectLst>
        </p:spPr>
      </p:pic>
      <p:sp>
        <p:nvSpPr>
          <p:cNvPr id="6" name="Textfeld 5">
            <a:extLst>
              <a:ext uri="{FF2B5EF4-FFF2-40B4-BE49-F238E27FC236}">
                <a16:creationId xmlns:a16="http://schemas.microsoft.com/office/drawing/2014/main" id="{A0978BBA-A586-44AE-8F3A-3A7EA3280F43}"/>
              </a:ext>
            </a:extLst>
          </p:cNvPr>
          <p:cNvSpPr txBox="1"/>
          <p:nvPr/>
        </p:nvSpPr>
        <p:spPr>
          <a:xfrm>
            <a:off x="7684653" y="372006"/>
            <a:ext cx="1609158" cy="584775"/>
          </a:xfrm>
          <a:prstGeom prst="rect">
            <a:avLst/>
          </a:prstGeom>
          <a:noFill/>
        </p:spPr>
        <p:txBody>
          <a:bodyPr wrap="none" rtlCol="0">
            <a:spAutoFit/>
          </a:bodyPr>
          <a:lstStyle/>
          <a:p>
            <a:r>
              <a:rPr lang="de-DE" sz="3200" u="sng" dirty="0"/>
              <a:t>Frage 11</a:t>
            </a:r>
          </a:p>
        </p:txBody>
      </p:sp>
      <p:sp>
        <p:nvSpPr>
          <p:cNvPr id="7" name="Textfeld 6">
            <a:extLst>
              <a:ext uri="{FF2B5EF4-FFF2-40B4-BE49-F238E27FC236}">
                <a16:creationId xmlns:a16="http://schemas.microsoft.com/office/drawing/2014/main" id="{F52BDC40-D3CF-4947-B086-D219C9E5DC37}"/>
              </a:ext>
            </a:extLst>
          </p:cNvPr>
          <p:cNvSpPr txBox="1"/>
          <p:nvPr/>
        </p:nvSpPr>
        <p:spPr>
          <a:xfrm>
            <a:off x="5562394" y="1534499"/>
            <a:ext cx="5853677" cy="1015663"/>
          </a:xfrm>
          <a:prstGeom prst="rect">
            <a:avLst/>
          </a:prstGeom>
          <a:noFill/>
        </p:spPr>
        <p:txBody>
          <a:bodyPr wrap="square" rtlCol="0">
            <a:spAutoFit/>
          </a:bodyPr>
          <a:lstStyle/>
          <a:p>
            <a:r>
              <a:rPr lang="de-DE" sz="2000" dirty="0"/>
              <a:t>Die ersten sechs Wörter der deutschen Version lauten:</a:t>
            </a:r>
          </a:p>
          <a:p>
            <a:endParaRPr lang="de-DE" sz="2000" dirty="0"/>
          </a:p>
          <a:p>
            <a:r>
              <a:rPr lang="de-DE" sz="2000" dirty="0"/>
              <a:t>"Freude, schöner Götterfunken, Tochter aus Elysium,"</a:t>
            </a:r>
          </a:p>
        </p:txBody>
      </p:sp>
    </p:spTree>
    <p:extLst>
      <p:ext uri="{BB962C8B-B14F-4D97-AF65-F5344CB8AC3E}">
        <p14:creationId xmlns:p14="http://schemas.microsoft.com/office/powerpoint/2010/main" val="311240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E709C5-1C59-44E4-8C65-37C73C3728D7}"/>
              </a:ext>
            </a:extLst>
          </p:cNvPr>
          <p:cNvSpPr>
            <a:spLocks noGrp="1"/>
          </p:cNvSpPr>
          <p:nvPr>
            <p:ph type="title"/>
          </p:nvPr>
        </p:nvSpPr>
        <p:spPr/>
        <p:txBody>
          <a:bodyPr/>
          <a:lstStyle/>
          <a:p>
            <a:pPr algn="ctr"/>
            <a:r>
              <a:rPr lang="de-DE" u="sng" dirty="0"/>
              <a:t>Was haben wir gelernt</a:t>
            </a:r>
          </a:p>
        </p:txBody>
      </p:sp>
      <p:sp>
        <p:nvSpPr>
          <p:cNvPr id="3" name="Inhaltsplatzhalter 2">
            <a:extLst>
              <a:ext uri="{FF2B5EF4-FFF2-40B4-BE49-F238E27FC236}">
                <a16:creationId xmlns:a16="http://schemas.microsoft.com/office/drawing/2014/main" id="{E8DB6AF6-2190-48A8-B30E-ADFDD2AD6F56}"/>
              </a:ext>
            </a:extLst>
          </p:cNvPr>
          <p:cNvSpPr>
            <a:spLocks noGrp="1"/>
          </p:cNvSpPr>
          <p:nvPr>
            <p:ph idx="1"/>
          </p:nvPr>
        </p:nvSpPr>
        <p:spPr/>
        <p:txBody>
          <a:bodyPr/>
          <a:lstStyle/>
          <a:p>
            <a:r>
              <a:rPr lang="de-DE" dirty="0"/>
              <a:t>Die EU hat 27 Mitgliedstaaten.</a:t>
            </a:r>
          </a:p>
          <a:p>
            <a:r>
              <a:rPr lang="de-DE" dirty="0"/>
              <a:t>Alle 5 Jahre findet die Wahl des Europäischen Parlaments statt, bei dem alle volljährigen EU-Bürger wahlberechtigt sind.</a:t>
            </a:r>
          </a:p>
          <a:p>
            <a:r>
              <a:rPr lang="de-DE" dirty="0"/>
              <a:t>Die letzte Wahl fand 2019 statt und hatte eine Wahlbeteiligung von 51 % bei 427 Mio. Wahlberechtigten.</a:t>
            </a:r>
          </a:p>
          <a:p>
            <a:r>
              <a:rPr lang="de-DE" dirty="0"/>
              <a:t>Es gibt 705 Mitglieder des Europäischen Parlaments</a:t>
            </a:r>
          </a:p>
        </p:txBody>
      </p:sp>
    </p:spTree>
    <p:extLst>
      <p:ext uri="{BB962C8B-B14F-4D97-AF65-F5344CB8AC3E}">
        <p14:creationId xmlns:p14="http://schemas.microsoft.com/office/powerpoint/2010/main" val="672500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58BA96-8B4A-4EF1-B4FA-BB246CC64ED0}"/>
              </a:ext>
            </a:extLst>
          </p:cNvPr>
          <p:cNvSpPr>
            <a:spLocks noGrp="1"/>
          </p:cNvSpPr>
          <p:nvPr>
            <p:ph type="title"/>
          </p:nvPr>
        </p:nvSpPr>
        <p:spPr>
          <a:xfrm>
            <a:off x="838200" y="2443306"/>
            <a:ext cx="10515600" cy="1325563"/>
          </a:xfrm>
        </p:spPr>
        <p:txBody>
          <a:bodyPr>
            <a:noAutofit/>
          </a:bodyPr>
          <a:lstStyle/>
          <a:p>
            <a:pPr algn="ctr"/>
            <a:r>
              <a:rPr lang="de-DE" sz="9600" dirty="0">
                <a:latin typeface="Bodoni MT Condensed" panose="02070606080606020203" pitchFamily="18" charset="0"/>
              </a:rPr>
              <a:t>Besprechung und Fragen</a:t>
            </a:r>
          </a:p>
        </p:txBody>
      </p:sp>
    </p:spTree>
    <p:extLst>
      <p:ext uri="{BB962C8B-B14F-4D97-AF65-F5344CB8AC3E}">
        <p14:creationId xmlns:p14="http://schemas.microsoft.com/office/powerpoint/2010/main" val="4252931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397A80-7F66-425D-A2BA-020B60437396}"/>
              </a:ext>
            </a:extLst>
          </p:cNvPr>
          <p:cNvSpPr>
            <a:spLocks noGrp="1"/>
          </p:cNvSpPr>
          <p:nvPr>
            <p:ph type="ctrTitle"/>
          </p:nvPr>
        </p:nvSpPr>
        <p:spPr/>
        <p:txBody>
          <a:bodyPr/>
          <a:lstStyle/>
          <a:p>
            <a:r>
              <a:rPr lang="de-DE" dirty="0"/>
              <a:t>Scenario Games</a:t>
            </a:r>
          </a:p>
        </p:txBody>
      </p:sp>
      <p:pic>
        <p:nvPicPr>
          <p:cNvPr id="5" name="Grafik 4">
            <a:extLst>
              <a:ext uri="{FF2B5EF4-FFF2-40B4-BE49-F238E27FC236}">
                <a16:creationId xmlns:a16="http://schemas.microsoft.com/office/drawing/2014/main" id="{5B721241-4A26-4969-AA0C-453404597F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1364" y="2316163"/>
            <a:ext cx="1162059" cy="1619393"/>
          </a:xfrm>
          <a:prstGeom prst="rect">
            <a:avLst/>
          </a:prstGeom>
        </p:spPr>
      </p:pic>
      <p:pic>
        <p:nvPicPr>
          <p:cNvPr id="6" name="Grafik 5">
            <a:extLst>
              <a:ext uri="{FF2B5EF4-FFF2-40B4-BE49-F238E27FC236}">
                <a16:creationId xmlns:a16="http://schemas.microsoft.com/office/drawing/2014/main" id="{EBC34BE9-31A7-494C-9A55-77B71A3D71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8577" y="2316163"/>
            <a:ext cx="1162059" cy="1619393"/>
          </a:xfrm>
          <a:prstGeom prst="rect">
            <a:avLst/>
          </a:prstGeom>
        </p:spPr>
      </p:pic>
    </p:spTree>
    <p:extLst>
      <p:ext uri="{BB962C8B-B14F-4D97-AF65-F5344CB8AC3E}">
        <p14:creationId xmlns:p14="http://schemas.microsoft.com/office/powerpoint/2010/main" val="2876110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6D5907-DE00-4177-8D2F-E140CCFDAEE2}"/>
              </a:ext>
            </a:extLst>
          </p:cNvPr>
          <p:cNvSpPr>
            <a:spLocks noGrp="1"/>
          </p:cNvSpPr>
          <p:nvPr>
            <p:ph type="ctrTitle"/>
          </p:nvPr>
        </p:nvSpPr>
        <p:spPr>
          <a:xfrm>
            <a:off x="1524000" y="406400"/>
            <a:ext cx="9144000" cy="915324"/>
          </a:xfrm>
        </p:spPr>
        <p:txBody>
          <a:bodyPr/>
          <a:lstStyle/>
          <a:p>
            <a:r>
              <a:rPr lang="de-DE" dirty="0"/>
              <a:t>10 Minuten </a:t>
            </a:r>
          </a:p>
        </p:txBody>
      </p:sp>
      <p:sp>
        <p:nvSpPr>
          <p:cNvPr id="3" name="Untertitel 2">
            <a:extLst>
              <a:ext uri="{FF2B5EF4-FFF2-40B4-BE49-F238E27FC236}">
                <a16:creationId xmlns:a16="http://schemas.microsoft.com/office/drawing/2014/main" id="{05CD2FEB-81AA-4D90-AB55-BB25722024D2}"/>
              </a:ext>
            </a:extLst>
          </p:cNvPr>
          <p:cNvSpPr>
            <a:spLocks noGrp="1"/>
          </p:cNvSpPr>
          <p:nvPr>
            <p:ph type="subTitle" idx="1"/>
          </p:nvPr>
        </p:nvSpPr>
        <p:spPr>
          <a:xfrm>
            <a:off x="1178560" y="2459616"/>
            <a:ext cx="5750560" cy="2357582"/>
          </a:xfrm>
        </p:spPr>
        <p:txBody>
          <a:bodyPr>
            <a:normAutofit fontScale="92500" lnSpcReduction="20000"/>
          </a:bodyPr>
          <a:lstStyle/>
          <a:p>
            <a:r>
              <a:rPr lang="de-DE" sz="4000" dirty="0"/>
              <a:t>Spiele das zweite Szenario:</a:t>
            </a:r>
          </a:p>
          <a:p>
            <a:endParaRPr lang="de-DE" sz="4000" dirty="0"/>
          </a:p>
          <a:p>
            <a:r>
              <a:rPr lang="de-DE" sz="4000" dirty="0"/>
              <a:t>Dazu unter </a:t>
            </a:r>
            <a:r>
              <a:rPr lang="de-DE" sz="4000" dirty="0" err="1"/>
              <a:t>Classrooms</a:t>
            </a:r>
            <a:r>
              <a:rPr lang="de-DE" sz="4000" dirty="0"/>
              <a:t> „</a:t>
            </a:r>
            <a:r>
              <a:rPr lang="de-DE" sz="4000" dirty="0" err="1"/>
              <a:t>mathequiz</a:t>
            </a:r>
            <a:r>
              <a:rPr lang="de-DE" sz="4000" dirty="0"/>
              <a:t>“ hinzufügen und ein Quiz spielen.</a:t>
            </a:r>
          </a:p>
        </p:txBody>
      </p:sp>
      <p:pic>
        <p:nvPicPr>
          <p:cNvPr id="5" name="Grafik 4">
            <a:extLst>
              <a:ext uri="{FF2B5EF4-FFF2-40B4-BE49-F238E27FC236}">
                <a16:creationId xmlns:a16="http://schemas.microsoft.com/office/drawing/2014/main" id="{E638F856-C927-4254-8623-EF662114A0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8556" y="2223155"/>
            <a:ext cx="2031139" cy="2830504"/>
          </a:xfrm>
          <a:prstGeom prst="rect">
            <a:avLst/>
          </a:prstGeom>
        </p:spPr>
      </p:pic>
    </p:spTree>
    <p:extLst>
      <p:ext uri="{BB962C8B-B14F-4D97-AF65-F5344CB8AC3E}">
        <p14:creationId xmlns:p14="http://schemas.microsoft.com/office/powerpoint/2010/main" val="1824030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B0759C-DEDC-432B-8E6B-225575EA5E81}"/>
              </a:ext>
            </a:extLst>
          </p:cNvPr>
          <p:cNvSpPr>
            <a:spLocks noGrp="1"/>
          </p:cNvSpPr>
          <p:nvPr>
            <p:ph type="title"/>
          </p:nvPr>
        </p:nvSpPr>
        <p:spPr>
          <a:xfrm>
            <a:off x="838200" y="365125"/>
            <a:ext cx="10515600" cy="1067435"/>
          </a:xfrm>
        </p:spPr>
        <p:txBody>
          <a:bodyPr>
            <a:normAutofit/>
          </a:bodyPr>
          <a:lstStyle/>
          <a:p>
            <a:pPr algn="ctr"/>
            <a:r>
              <a:rPr lang="de-DE" sz="6000" dirty="0"/>
              <a:t>15 Minuten </a:t>
            </a:r>
          </a:p>
        </p:txBody>
      </p:sp>
      <p:sp>
        <p:nvSpPr>
          <p:cNvPr id="3" name="Inhaltsplatzhalter 2">
            <a:extLst>
              <a:ext uri="{FF2B5EF4-FFF2-40B4-BE49-F238E27FC236}">
                <a16:creationId xmlns:a16="http://schemas.microsoft.com/office/drawing/2014/main" id="{512B5A2E-8832-4A79-9D54-9D5BD088A7B3}"/>
              </a:ext>
            </a:extLst>
          </p:cNvPr>
          <p:cNvSpPr>
            <a:spLocks noGrp="1"/>
          </p:cNvSpPr>
          <p:nvPr>
            <p:ph idx="1"/>
          </p:nvPr>
        </p:nvSpPr>
        <p:spPr>
          <a:xfrm>
            <a:off x="838200" y="1432560"/>
            <a:ext cx="10515600" cy="471055"/>
          </a:xfrm>
        </p:spPr>
        <p:txBody>
          <a:bodyPr>
            <a:normAutofit lnSpcReduction="10000"/>
          </a:bodyPr>
          <a:lstStyle/>
          <a:p>
            <a:pPr marL="0" indent="0" algn="ctr">
              <a:buNone/>
            </a:pPr>
            <a:r>
              <a:rPr lang="de-DE" dirty="0"/>
              <a:t>Beantworte folgende Fragen (stichpunktartig) auf einem neuen Blatt.</a:t>
            </a:r>
          </a:p>
        </p:txBody>
      </p:sp>
      <p:pic>
        <p:nvPicPr>
          <p:cNvPr id="5" name="Grafik 4">
            <a:extLst>
              <a:ext uri="{FF2B5EF4-FFF2-40B4-BE49-F238E27FC236}">
                <a16:creationId xmlns:a16="http://schemas.microsoft.com/office/drawing/2014/main" id="{88F8330D-08B6-4C56-A9F7-433EE4784E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5207" y="365125"/>
            <a:ext cx="654507" cy="912092"/>
          </a:xfrm>
          <a:prstGeom prst="rect">
            <a:avLst/>
          </a:prstGeom>
        </p:spPr>
      </p:pic>
      <p:sp>
        <p:nvSpPr>
          <p:cNvPr id="6" name="Textfeld 5">
            <a:extLst>
              <a:ext uri="{FF2B5EF4-FFF2-40B4-BE49-F238E27FC236}">
                <a16:creationId xmlns:a16="http://schemas.microsoft.com/office/drawing/2014/main" id="{FA423B40-A665-4E12-96EC-5E4361B92304}"/>
              </a:ext>
            </a:extLst>
          </p:cNvPr>
          <p:cNvSpPr txBox="1"/>
          <p:nvPr/>
        </p:nvSpPr>
        <p:spPr>
          <a:xfrm>
            <a:off x="4133899" y="1797348"/>
            <a:ext cx="3924201" cy="523220"/>
          </a:xfrm>
          <a:prstGeom prst="rect">
            <a:avLst/>
          </a:prstGeom>
          <a:noFill/>
        </p:spPr>
        <p:txBody>
          <a:bodyPr wrap="square" rtlCol="0">
            <a:spAutoFit/>
          </a:bodyPr>
          <a:lstStyle/>
          <a:p>
            <a:r>
              <a:rPr lang="de-DE" sz="2800" b="1" dirty="0"/>
              <a:t>Blatt wird eingesammelt.</a:t>
            </a:r>
          </a:p>
        </p:txBody>
      </p:sp>
      <p:sp>
        <p:nvSpPr>
          <p:cNvPr id="7" name="Inhaltsplatzhalter 2">
            <a:extLst>
              <a:ext uri="{FF2B5EF4-FFF2-40B4-BE49-F238E27FC236}">
                <a16:creationId xmlns:a16="http://schemas.microsoft.com/office/drawing/2014/main" id="{FA2C4D48-EB1E-4D43-97E6-D987B87D06FE}"/>
              </a:ext>
            </a:extLst>
          </p:cNvPr>
          <p:cNvSpPr txBox="1">
            <a:spLocks/>
          </p:cNvSpPr>
          <p:nvPr/>
        </p:nvSpPr>
        <p:spPr>
          <a:xfrm>
            <a:off x="838200" y="2742747"/>
            <a:ext cx="10515600" cy="375012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de-DE" sz="3200" dirty="0"/>
              <a:t>Hast du etwas neues gelernt?</a:t>
            </a:r>
          </a:p>
          <a:p>
            <a:pPr marL="514350" indent="-514350">
              <a:buFont typeface="+mj-lt"/>
              <a:buAutoNum type="arabicPeriod"/>
            </a:pPr>
            <a:r>
              <a:rPr lang="de-DE" sz="3200" dirty="0"/>
              <a:t>Was hat dir am Szenario und der App gefallen?</a:t>
            </a:r>
          </a:p>
          <a:p>
            <a:pPr marL="514350" indent="-514350">
              <a:buFont typeface="+mj-lt"/>
              <a:buAutoNum type="arabicPeriod"/>
            </a:pPr>
            <a:r>
              <a:rPr lang="de-DE" sz="3200" dirty="0"/>
              <a:t>Was hat dir am Szenario und der App nicht gefallen? Sind Bugs aufgetreten?</a:t>
            </a:r>
          </a:p>
          <a:p>
            <a:pPr marL="514350" indent="-514350">
              <a:buFont typeface="+mj-lt"/>
              <a:buAutoNum type="arabicPeriod"/>
            </a:pPr>
            <a:r>
              <a:rPr lang="de-DE" sz="3200" dirty="0"/>
              <a:t>Kannst du dir vorstellen so ein Szenario als Einstieg oder Abschluss eines Unterrichtsthemas zu machen?</a:t>
            </a:r>
          </a:p>
          <a:p>
            <a:pPr marL="514350" indent="-514350">
              <a:buFont typeface="+mj-lt"/>
              <a:buAutoNum type="arabicPeriod"/>
            </a:pPr>
            <a:r>
              <a:rPr lang="de-DE" sz="3200" dirty="0"/>
              <a:t>Welches Szenario hat dir besser gefallen?</a:t>
            </a:r>
          </a:p>
          <a:p>
            <a:pPr marL="514350" indent="-514350">
              <a:buFont typeface="+mj-lt"/>
              <a:buAutoNum type="arabicPeriod"/>
            </a:pPr>
            <a:r>
              <a:rPr lang="de-DE" sz="3200" i="1" dirty="0"/>
              <a:t>Optional: Allgemeines Feedback</a:t>
            </a:r>
          </a:p>
        </p:txBody>
      </p:sp>
    </p:spTree>
    <p:extLst>
      <p:ext uri="{BB962C8B-B14F-4D97-AF65-F5344CB8AC3E}">
        <p14:creationId xmlns:p14="http://schemas.microsoft.com/office/powerpoint/2010/main" val="2974455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D911DD-82D8-46F1-AFB0-4CF7655C9CB0}"/>
              </a:ext>
            </a:extLst>
          </p:cNvPr>
          <p:cNvSpPr>
            <a:spLocks noGrp="1"/>
          </p:cNvSpPr>
          <p:nvPr>
            <p:ph type="title"/>
          </p:nvPr>
        </p:nvSpPr>
        <p:spPr>
          <a:xfrm>
            <a:off x="838200" y="131618"/>
            <a:ext cx="10515600" cy="1325563"/>
          </a:xfrm>
        </p:spPr>
        <p:txBody>
          <a:bodyPr>
            <a:normAutofit/>
          </a:bodyPr>
          <a:lstStyle/>
          <a:p>
            <a:pPr algn="ctr"/>
            <a:r>
              <a:rPr lang="de-DE" sz="6000" dirty="0"/>
              <a:t>15 Minuten</a:t>
            </a:r>
          </a:p>
        </p:txBody>
      </p:sp>
      <p:sp>
        <p:nvSpPr>
          <p:cNvPr id="3" name="Inhaltsplatzhalter 2">
            <a:extLst>
              <a:ext uri="{FF2B5EF4-FFF2-40B4-BE49-F238E27FC236}">
                <a16:creationId xmlns:a16="http://schemas.microsoft.com/office/drawing/2014/main" id="{9CDFF765-1E3A-43FD-A722-52C350F7FBD8}"/>
              </a:ext>
            </a:extLst>
          </p:cNvPr>
          <p:cNvSpPr>
            <a:spLocks noGrp="1"/>
          </p:cNvSpPr>
          <p:nvPr>
            <p:ph idx="1"/>
          </p:nvPr>
        </p:nvSpPr>
        <p:spPr>
          <a:xfrm>
            <a:off x="838200" y="2570480"/>
            <a:ext cx="10515600" cy="3606483"/>
          </a:xfrm>
        </p:spPr>
        <p:txBody>
          <a:bodyPr>
            <a:normAutofit/>
          </a:bodyPr>
          <a:lstStyle/>
          <a:p>
            <a:pPr marL="0" indent="0" algn="ctr">
              <a:buNone/>
            </a:pPr>
            <a:r>
              <a:rPr lang="de-DE" sz="6000" b="1" dirty="0">
                <a:latin typeface="Calibri" panose="020F0502020204030204" pitchFamily="34" charset="0"/>
                <a:ea typeface="Calibri" panose="020F0502020204030204" pitchFamily="34" charset="0"/>
                <a:cs typeface="Calibri" panose="020F0502020204030204" pitchFamily="34" charset="0"/>
              </a:rPr>
              <a:t>Allgemeine Diskussionsrunde </a:t>
            </a:r>
          </a:p>
        </p:txBody>
      </p:sp>
      <p:pic>
        <p:nvPicPr>
          <p:cNvPr id="4" name="Grafik 3">
            <a:extLst>
              <a:ext uri="{FF2B5EF4-FFF2-40B4-BE49-F238E27FC236}">
                <a16:creationId xmlns:a16="http://schemas.microsoft.com/office/drawing/2014/main" id="{3252AF83-C04C-4A76-9E78-CCF5A351C3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5367" y="338353"/>
            <a:ext cx="654507" cy="912092"/>
          </a:xfrm>
          <a:prstGeom prst="rect">
            <a:avLst/>
          </a:prstGeom>
        </p:spPr>
      </p:pic>
    </p:spTree>
    <p:extLst>
      <p:ext uri="{BB962C8B-B14F-4D97-AF65-F5344CB8AC3E}">
        <p14:creationId xmlns:p14="http://schemas.microsoft.com/office/powerpoint/2010/main" val="1818761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0672FE-CEBF-41A0-B00B-BFDA4626321F}"/>
              </a:ext>
            </a:extLst>
          </p:cNvPr>
          <p:cNvSpPr>
            <a:spLocks noGrp="1"/>
          </p:cNvSpPr>
          <p:nvPr>
            <p:ph type="title"/>
          </p:nvPr>
        </p:nvSpPr>
        <p:spPr>
          <a:xfrm>
            <a:off x="838200" y="365125"/>
            <a:ext cx="10515600" cy="697057"/>
          </a:xfrm>
        </p:spPr>
        <p:txBody>
          <a:bodyPr>
            <a:noAutofit/>
          </a:bodyPr>
          <a:lstStyle/>
          <a:p>
            <a:pPr algn="ctr"/>
            <a:r>
              <a:rPr lang="de-DE" sz="5400" b="1" dirty="0"/>
              <a:t>Installation</a:t>
            </a:r>
          </a:p>
        </p:txBody>
      </p:sp>
      <p:sp>
        <p:nvSpPr>
          <p:cNvPr id="8" name="Textfeld 7">
            <a:extLst>
              <a:ext uri="{FF2B5EF4-FFF2-40B4-BE49-F238E27FC236}">
                <a16:creationId xmlns:a16="http://schemas.microsoft.com/office/drawing/2014/main" id="{F2A1C77F-86AB-489F-B74D-51135BAFA897}"/>
              </a:ext>
            </a:extLst>
          </p:cNvPr>
          <p:cNvSpPr txBox="1"/>
          <p:nvPr/>
        </p:nvSpPr>
        <p:spPr>
          <a:xfrm>
            <a:off x="2129265" y="1376435"/>
            <a:ext cx="2017412" cy="769441"/>
          </a:xfrm>
          <a:prstGeom prst="rect">
            <a:avLst/>
          </a:prstGeom>
          <a:noFill/>
        </p:spPr>
        <p:txBody>
          <a:bodyPr wrap="none" rtlCol="0">
            <a:spAutoFit/>
          </a:bodyPr>
          <a:lstStyle/>
          <a:p>
            <a:r>
              <a:rPr lang="de-DE" sz="4400" dirty="0"/>
              <a:t>Android</a:t>
            </a:r>
          </a:p>
        </p:txBody>
      </p:sp>
      <p:pic>
        <p:nvPicPr>
          <p:cNvPr id="11" name="Grafik 10">
            <a:extLst>
              <a:ext uri="{FF2B5EF4-FFF2-40B4-BE49-F238E27FC236}">
                <a16:creationId xmlns:a16="http://schemas.microsoft.com/office/drawing/2014/main" id="{D4BC43F8-3CBA-4666-A7DA-C121B364326C}"/>
              </a:ext>
            </a:extLst>
          </p:cNvPr>
          <p:cNvPicPr>
            <a:picLocks noChangeAspect="1"/>
          </p:cNvPicPr>
          <p:nvPr/>
        </p:nvPicPr>
        <p:blipFill rotWithShape="1">
          <a:blip r:embed="rId2">
            <a:extLst>
              <a:ext uri="{28A0092B-C50C-407E-A947-70E740481C1C}">
                <a14:useLocalDpi xmlns:a14="http://schemas.microsoft.com/office/drawing/2010/main" val="0"/>
              </a:ext>
            </a:extLst>
          </a:blip>
          <a:srcRect b="28578"/>
          <a:stretch/>
        </p:blipFill>
        <p:spPr>
          <a:xfrm>
            <a:off x="983671" y="2348342"/>
            <a:ext cx="4253348" cy="296010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3" name="Grafik 12">
            <a:extLst>
              <a:ext uri="{FF2B5EF4-FFF2-40B4-BE49-F238E27FC236}">
                <a16:creationId xmlns:a16="http://schemas.microsoft.com/office/drawing/2014/main" id="{A5B4DAF4-B813-4E49-8110-4B1F4AB71595}"/>
              </a:ext>
            </a:extLst>
          </p:cNvPr>
          <p:cNvPicPr>
            <a:picLocks noChangeAspect="1"/>
          </p:cNvPicPr>
          <p:nvPr/>
        </p:nvPicPr>
        <p:blipFill rotWithShape="1">
          <a:blip r:embed="rId3">
            <a:extLst>
              <a:ext uri="{28A0092B-C50C-407E-A947-70E740481C1C}">
                <a14:useLocalDpi xmlns:a14="http://schemas.microsoft.com/office/drawing/2010/main" val="0"/>
              </a:ext>
            </a:extLst>
          </a:blip>
          <a:srcRect b="33647"/>
          <a:stretch/>
        </p:blipFill>
        <p:spPr>
          <a:xfrm>
            <a:off x="6271491" y="2348342"/>
            <a:ext cx="4461164" cy="296010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4" name="Textfeld 13">
            <a:extLst>
              <a:ext uri="{FF2B5EF4-FFF2-40B4-BE49-F238E27FC236}">
                <a16:creationId xmlns:a16="http://schemas.microsoft.com/office/drawing/2014/main" id="{D02A7363-C5FB-4227-BD35-3D00713E7CE5}"/>
              </a:ext>
            </a:extLst>
          </p:cNvPr>
          <p:cNvSpPr txBox="1"/>
          <p:nvPr/>
        </p:nvSpPr>
        <p:spPr>
          <a:xfrm>
            <a:off x="7724276" y="1376434"/>
            <a:ext cx="947695" cy="769441"/>
          </a:xfrm>
          <a:prstGeom prst="rect">
            <a:avLst/>
          </a:prstGeom>
          <a:noFill/>
        </p:spPr>
        <p:txBody>
          <a:bodyPr wrap="none" rtlCol="0">
            <a:spAutoFit/>
          </a:bodyPr>
          <a:lstStyle/>
          <a:p>
            <a:r>
              <a:rPr lang="de-DE" sz="4400" dirty="0"/>
              <a:t>iOS</a:t>
            </a:r>
          </a:p>
        </p:txBody>
      </p:sp>
      <p:sp>
        <p:nvSpPr>
          <p:cNvPr id="15" name="Textfeld 14">
            <a:extLst>
              <a:ext uri="{FF2B5EF4-FFF2-40B4-BE49-F238E27FC236}">
                <a16:creationId xmlns:a16="http://schemas.microsoft.com/office/drawing/2014/main" id="{7ABFAE46-B4E2-4B0A-9A49-58872628E05C}"/>
              </a:ext>
            </a:extLst>
          </p:cNvPr>
          <p:cNvSpPr txBox="1"/>
          <p:nvPr/>
        </p:nvSpPr>
        <p:spPr>
          <a:xfrm>
            <a:off x="4350327" y="5828145"/>
            <a:ext cx="3491346" cy="461665"/>
          </a:xfrm>
          <a:prstGeom prst="rect">
            <a:avLst/>
          </a:prstGeom>
          <a:noFill/>
        </p:spPr>
        <p:txBody>
          <a:bodyPr wrap="square" rtlCol="0">
            <a:spAutoFit/>
          </a:bodyPr>
          <a:lstStyle/>
          <a:p>
            <a:pPr algn="ctr"/>
            <a:r>
              <a:rPr lang="de-DE" sz="2400" dirty="0"/>
              <a:t>Scenario Games eintippen</a:t>
            </a:r>
          </a:p>
        </p:txBody>
      </p:sp>
    </p:spTree>
    <p:extLst>
      <p:ext uri="{BB962C8B-B14F-4D97-AF65-F5344CB8AC3E}">
        <p14:creationId xmlns:p14="http://schemas.microsoft.com/office/powerpoint/2010/main" val="3156438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69F636-7684-4EE4-93CB-0F8A449D0303}"/>
              </a:ext>
            </a:extLst>
          </p:cNvPr>
          <p:cNvSpPr>
            <a:spLocks noGrp="1"/>
          </p:cNvSpPr>
          <p:nvPr>
            <p:ph type="title"/>
          </p:nvPr>
        </p:nvSpPr>
        <p:spPr/>
        <p:txBody>
          <a:bodyPr/>
          <a:lstStyle/>
          <a:p>
            <a:pPr algn="ctr"/>
            <a:r>
              <a:rPr lang="de-DE" dirty="0"/>
              <a:t>Aufgabenstellung</a:t>
            </a:r>
          </a:p>
        </p:txBody>
      </p:sp>
      <p:sp>
        <p:nvSpPr>
          <p:cNvPr id="3" name="Inhaltsplatzhalter 2">
            <a:extLst>
              <a:ext uri="{FF2B5EF4-FFF2-40B4-BE49-F238E27FC236}">
                <a16:creationId xmlns:a16="http://schemas.microsoft.com/office/drawing/2014/main" id="{8A9E4653-D375-475F-A9FD-F7ADF7828BBB}"/>
              </a:ext>
            </a:extLst>
          </p:cNvPr>
          <p:cNvSpPr>
            <a:spLocks noGrp="1"/>
          </p:cNvSpPr>
          <p:nvPr>
            <p:ph idx="1"/>
          </p:nvPr>
        </p:nvSpPr>
        <p:spPr/>
        <p:txBody>
          <a:bodyPr/>
          <a:lstStyle/>
          <a:p>
            <a:pPr marL="0" indent="0" algn="ctr">
              <a:buNone/>
            </a:pPr>
            <a:r>
              <a:rPr lang="de-DE" dirty="0"/>
              <a:t>Spiele das Szenario „EU-Szenario“. </a:t>
            </a:r>
          </a:p>
          <a:p>
            <a:pPr marL="0" indent="0" algn="ctr">
              <a:buNone/>
            </a:pPr>
            <a:endParaRPr lang="de-DE" dirty="0"/>
          </a:p>
          <a:p>
            <a:pPr marL="0" indent="0" algn="ctr">
              <a:buNone/>
            </a:pPr>
            <a:r>
              <a:rPr lang="de-DE" dirty="0"/>
              <a:t>Nutze ein Schmierblatt und notiere dir wichtige Eckdaten aus den Texten (Zahlen, etc.). </a:t>
            </a:r>
          </a:p>
          <a:p>
            <a:pPr marL="0" indent="0" algn="ctr">
              <a:buNone/>
            </a:pPr>
            <a:endParaRPr lang="de-DE" dirty="0"/>
          </a:p>
          <a:p>
            <a:pPr marL="0" indent="0" algn="ctr">
              <a:buNone/>
            </a:pPr>
            <a:r>
              <a:rPr lang="de-DE" dirty="0"/>
              <a:t>Achtung: Es gibt keine Zurück Möglichkeit!</a:t>
            </a:r>
          </a:p>
        </p:txBody>
      </p:sp>
    </p:spTree>
    <p:extLst>
      <p:ext uri="{BB962C8B-B14F-4D97-AF65-F5344CB8AC3E}">
        <p14:creationId xmlns:p14="http://schemas.microsoft.com/office/powerpoint/2010/main" val="4187531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B0759C-DEDC-432B-8E6B-225575EA5E81}"/>
              </a:ext>
            </a:extLst>
          </p:cNvPr>
          <p:cNvSpPr>
            <a:spLocks noGrp="1"/>
          </p:cNvSpPr>
          <p:nvPr>
            <p:ph type="title"/>
          </p:nvPr>
        </p:nvSpPr>
        <p:spPr>
          <a:xfrm>
            <a:off x="838200" y="365125"/>
            <a:ext cx="10515600" cy="1067435"/>
          </a:xfrm>
        </p:spPr>
        <p:txBody>
          <a:bodyPr>
            <a:normAutofit/>
          </a:bodyPr>
          <a:lstStyle/>
          <a:p>
            <a:pPr algn="ctr"/>
            <a:r>
              <a:rPr lang="de-DE" sz="6000" dirty="0"/>
              <a:t>Für schnelle: Feedback</a:t>
            </a:r>
          </a:p>
        </p:txBody>
      </p:sp>
      <p:sp>
        <p:nvSpPr>
          <p:cNvPr id="3" name="Inhaltsplatzhalter 2">
            <a:extLst>
              <a:ext uri="{FF2B5EF4-FFF2-40B4-BE49-F238E27FC236}">
                <a16:creationId xmlns:a16="http://schemas.microsoft.com/office/drawing/2014/main" id="{512B5A2E-8832-4A79-9D54-9D5BD088A7B3}"/>
              </a:ext>
            </a:extLst>
          </p:cNvPr>
          <p:cNvSpPr>
            <a:spLocks noGrp="1"/>
          </p:cNvSpPr>
          <p:nvPr>
            <p:ph idx="1"/>
          </p:nvPr>
        </p:nvSpPr>
        <p:spPr>
          <a:xfrm>
            <a:off x="838200" y="1432560"/>
            <a:ext cx="10515600" cy="471055"/>
          </a:xfrm>
        </p:spPr>
        <p:txBody>
          <a:bodyPr>
            <a:normAutofit lnSpcReduction="10000"/>
          </a:bodyPr>
          <a:lstStyle/>
          <a:p>
            <a:pPr marL="0" indent="0" algn="ctr">
              <a:buNone/>
            </a:pPr>
            <a:r>
              <a:rPr lang="de-DE" dirty="0"/>
              <a:t>Beantworte folgende Fragen (stichpunktartig) auf einem neuen Blatt.</a:t>
            </a:r>
          </a:p>
        </p:txBody>
      </p:sp>
      <p:pic>
        <p:nvPicPr>
          <p:cNvPr id="5" name="Grafik 4">
            <a:extLst>
              <a:ext uri="{FF2B5EF4-FFF2-40B4-BE49-F238E27FC236}">
                <a16:creationId xmlns:a16="http://schemas.microsoft.com/office/drawing/2014/main" id="{88F8330D-08B6-4C56-A9F7-433EE4784E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5207" y="365125"/>
            <a:ext cx="654507" cy="912092"/>
          </a:xfrm>
          <a:prstGeom prst="rect">
            <a:avLst/>
          </a:prstGeom>
        </p:spPr>
      </p:pic>
      <p:sp>
        <p:nvSpPr>
          <p:cNvPr id="6" name="Textfeld 5">
            <a:extLst>
              <a:ext uri="{FF2B5EF4-FFF2-40B4-BE49-F238E27FC236}">
                <a16:creationId xmlns:a16="http://schemas.microsoft.com/office/drawing/2014/main" id="{FA423B40-A665-4E12-96EC-5E4361B92304}"/>
              </a:ext>
            </a:extLst>
          </p:cNvPr>
          <p:cNvSpPr txBox="1"/>
          <p:nvPr/>
        </p:nvSpPr>
        <p:spPr>
          <a:xfrm>
            <a:off x="4133899" y="1797348"/>
            <a:ext cx="3924201" cy="523220"/>
          </a:xfrm>
          <a:prstGeom prst="rect">
            <a:avLst/>
          </a:prstGeom>
          <a:noFill/>
        </p:spPr>
        <p:txBody>
          <a:bodyPr wrap="square" rtlCol="0">
            <a:spAutoFit/>
          </a:bodyPr>
          <a:lstStyle/>
          <a:p>
            <a:r>
              <a:rPr lang="de-DE" sz="2800" b="1" dirty="0"/>
              <a:t>Blatt wird eingesammelt.</a:t>
            </a:r>
          </a:p>
        </p:txBody>
      </p:sp>
      <p:sp>
        <p:nvSpPr>
          <p:cNvPr id="7" name="Inhaltsplatzhalter 2">
            <a:extLst>
              <a:ext uri="{FF2B5EF4-FFF2-40B4-BE49-F238E27FC236}">
                <a16:creationId xmlns:a16="http://schemas.microsoft.com/office/drawing/2014/main" id="{FA2C4D48-EB1E-4D43-97E6-D987B87D06FE}"/>
              </a:ext>
            </a:extLst>
          </p:cNvPr>
          <p:cNvSpPr txBox="1">
            <a:spLocks/>
          </p:cNvSpPr>
          <p:nvPr/>
        </p:nvSpPr>
        <p:spPr>
          <a:xfrm>
            <a:off x="838200" y="2742747"/>
            <a:ext cx="10515600" cy="37501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de-DE" sz="3200" dirty="0"/>
              <a:t>Hast du etwas neues gelernt?</a:t>
            </a:r>
          </a:p>
          <a:p>
            <a:pPr marL="514350" indent="-514350">
              <a:buFont typeface="+mj-lt"/>
              <a:buAutoNum type="arabicPeriod"/>
            </a:pPr>
            <a:r>
              <a:rPr lang="de-DE" sz="3200" dirty="0"/>
              <a:t>Was hat dir am Szenario und der App gefallen?</a:t>
            </a:r>
          </a:p>
          <a:p>
            <a:pPr marL="514350" indent="-514350">
              <a:buFont typeface="+mj-lt"/>
              <a:buAutoNum type="arabicPeriod"/>
            </a:pPr>
            <a:r>
              <a:rPr lang="de-DE" sz="3200" dirty="0"/>
              <a:t>Was hat dir am Szenario und der App nicht gefallen? Sind Bugs aufgetreten?</a:t>
            </a:r>
          </a:p>
          <a:p>
            <a:pPr marL="514350" indent="-514350">
              <a:buFont typeface="+mj-lt"/>
              <a:buAutoNum type="arabicPeriod"/>
            </a:pPr>
            <a:r>
              <a:rPr lang="de-DE" sz="3200" dirty="0"/>
              <a:t>Kannst du dir vorstellen so ein Szenario als Einstieg oder Abschluss eines Unterrichtsthemas zu machen?</a:t>
            </a:r>
            <a:endParaRPr lang="de-DE" sz="3200" i="1" dirty="0"/>
          </a:p>
        </p:txBody>
      </p:sp>
    </p:spTree>
    <p:extLst>
      <p:ext uri="{BB962C8B-B14F-4D97-AF65-F5344CB8AC3E}">
        <p14:creationId xmlns:p14="http://schemas.microsoft.com/office/powerpoint/2010/main" val="2799880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extLst>
              <a:ext uri="{FF2B5EF4-FFF2-40B4-BE49-F238E27FC236}">
                <a16:creationId xmlns:a16="http://schemas.microsoft.com/office/drawing/2014/main" id="{F06CD5F2-552C-497F-AE70-8526981EAAB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5021" b="5639"/>
          <a:stretch/>
        </p:blipFill>
        <p:spPr>
          <a:xfrm>
            <a:off x="975360" y="345377"/>
            <a:ext cx="3537527" cy="5899772"/>
          </a:xfrm>
          <a:prstGeom prst="rect">
            <a:avLst/>
          </a:prstGeom>
          <a:ln>
            <a:noFill/>
          </a:ln>
          <a:effectLst>
            <a:outerShdw blurRad="292100" dist="139700" dir="2700000" algn="tl" rotWithShape="0">
              <a:srgbClr val="333333">
                <a:alpha val="65000"/>
              </a:srgbClr>
            </a:outerShdw>
          </a:effectLst>
        </p:spPr>
      </p:pic>
      <p:sp>
        <p:nvSpPr>
          <p:cNvPr id="6" name="Textfeld 5">
            <a:extLst>
              <a:ext uri="{FF2B5EF4-FFF2-40B4-BE49-F238E27FC236}">
                <a16:creationId xmlns:a16="http://schemas.microsoft.com/office/drawing/2014/main" id="{DC15BE8D-A502-42C2-9DDD-1E9E962DFE96}"/>
              </a:ext>
            </a:extLst>
          </p:cNvPr>
          <p:cNvSpPr txBox="1"/>
          <p:nvPr/>
        </p:nvSpPr>
        <p:spPr>
          <a:xfrm>
            <a:off x="4673600" y="332509"/>
            <a:ext cx="6622473" cy="1631216"/>
          </a:xfrm>
          <a:prstGeom prst="rect">
            <a:avLst/>
          </a:prstGeom>
          <a:noFill/>
        </p:spPr>
        <p:txBody>
          <a:bodyPr wrap="square" rtlCol="0">
            <a:spAutoFit/>
          </a:bodyPr>
          <a:lstStyle/>
          <a:p>
            <a:pPr algn="ctr"/>
            <a:r>
              <a:rPr lang="de-DE" sz="7200" dirty="0"/>
              <a:t>Lösung</a:t>
            </a:r>
          </a:p>
          <a:p>
            <a:pPr algn="ctr"/>
            <a:r>
              <a:rPr lang="de-DE" sz="2800" dirty="0"/>
              <a:t>Scenario Games</a:t>
            </a:r>
          </a:p>
        </p:txBody>
      </p:sp>
      <p:pic>
        <p:nvPicPr>
          <p:cNvPr id="10" name="Grafik 9">
            <a:extLst>
              <a:ext uri="{FF2B5EF4-FFF2-40B4-BE49-F238E27FC236}">
                <a16:creationId xmlns:a16="http://schemas.microsoft.com/office/drawing/2014/main" id="{D8A97103-F6ED-49CC-90F0-235F74F831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8448" y="2895470"/>
            <a:ext cx="2192776" cy="3055754"/>
          </a:xfrm>
          <a:prstGeom prst="rect">
            <a:avLst/>
          </a:prstGeom>
        </p:spPr>
      </p:pic>
    </p:spTree>
    <p:extLst>
      <p:ext uri="{BB962C8B-B14F-4D97-AF65-F5344CB8AC3E}">
        <p14:creationId xmlns:p14="http://schemas.microsoft.com/office/powerpoint/2010/main" val="818824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CA70C14F-7B1F-46D1-A101-28598D8779D5}"/>
              </a:ext>
            </a:extLst>
          </p:cNvPr>
          <p:cNvPicPr>
            <a:picLocks noChangeAspect="1"/>
          </p:cNvPicPr>
          <p:nvPr/>
        </p:nvPicPr>
        <p:blipFill rotWithShape="1">
          <a:blip r:embed="rId2">
            <a:extLst>
              <a:ext uri="{28A0092B-C50C-407E-A947-70E740481C1C}">
                <a14:useLocalDpi xmlns:a14="http://schemas.microsoft.com/office/drawing/2010/main" val="0"/>
              </a:ext>
            </a:extLst>
          </a:blip>
          <a:srcRect t="4785" b="5815"/>
          <a:stretch/>
        </p:blipFill>
        <p:spPr>
          <a:xfrm>
            <a:off x="904241" y="417945"/>
            <a:ext cx="3214000" cy="6066566"/>
          </a:xfrm>
          <a:prstGeom prst="rect">
            <a:avLst/>
          </a:prstGeom>
          <a:ln>
            <a:noFill/>
          </a:ln>
          <a:effectLst>
            <a:outerShdw blurRad="292100" dist="139700" dir="2700000" algn="tl" rotWithShape="0">
              <a:srgbClr val="333333">
                <a:alpha val="65000"/>
              </a:srgbClr>
            </a:outerShdw>
          </a:effectLst>
        </p:spPr>
      </p:pic>
      <p:sp>
        <p:nvSpPr>
          <p:cNvPr id="8" name="Textfeld 7">
            <a:extLst>
              <a:ext uri="{FF2B5EF4-FFF2-40B4-BE49-F238E27FC236}">
                <a16:creationId xmlns:a16="http://schemas.microsoft.com/office/drawing/2014/main" id="{28F363F2-F05D-474A-A4CF-877F247C2E1D}"/>
              </a:ext>
            </a:extLst>
          </p:cNvPr>
          <p:cNvSpPr txBox="1"/>
          <p:nvPr/>
        </p:nvSpPr>
        <p:spPr>
          <a:xfrm>
            <a:off x="7308990" y="335563"/>
            <a:ext cx="1509223" cy="584775"/>
          </a:xfrm>
          <a:prstGeom prst="rect">
            <a:avLst/>
          </a:prstGeom>
          <a:noFill/>
        </p:spPr>
        <p:txBody>
          <a:bodyPr wrap="square" rtlCol="0">
            <a:spAutoFit/>
          </a:bodyPr>
          <a:lstStyle/>
          <a:p>
            <a:pPr algn="ctr"/>
            <a:r>
              <a:rPr lang="de-DE" sz="3200" u="sng" dirty="0"/>
              <a:t>Frage 1</a:t>
            </a:r>
          </a:p>
        </p:txBody>
      </p:sp>
      <p:sp>
        <p:nvSpPr>
          <p:cNvPr id="9" name="Textfeld 8">
            <a:extLst>
              <a:ext uri="{FF2B5EF4-FFF2-40B4-BE49-F238E27FC236}">
                <a16:creationId xmlns:a16="http://schemas.microsoft.com/office/drawing/2014/main" id="{F40B8F29-3FEA-4A11-963A-1389182D21ED}"/>
              </a:ext>
            </a:extLst>
          </p:cNvPr>
          <p:cNvSpPr txBox="1"/>
          <p:nvPr/>
        </p:nvSpPr>
        <p:spPr>
          <a:xfrm>
            <a:off x="5117459" y="1967344"/>
            <a:ext cx="2946143" cy="3970318"/>
          </a:xfrm>
          <a:prstGeom prst="rect">
            <a:avLst/>
          </a:prstGeom>
          <a:noFill/>
        </p:spPr>
        <p:txBody>
          <a:bodyPr wrap="square" rtlCol="0">
            <a:spAutoFit/>
          </a:bodyPr>
          <a:lstStyle/>
          <a:p>
            <a:pPr marL="285750" indent="-285750">
              <a:buFont typeface="Arial" panose="020B0604020202020204" pitchFamily="34" charset="0"/>
              <a:buChar char="•"/>
            </a:pPr>
            <a:r>
              <a:rPr lang="de-DE" dirty="0"/>
              <a:t>Belgien</a:t>
            </a:r>
          </a:p>
          <a:p>
            <a:pPr marL="285750" indent="-285750">
              <a:buFont typeface="Arial" panose="020B0604020202020204" pitchFamily="34" charset="0"/>
              <a:buChar char="•"/>
            </a:pPr>
            <a:r>
              <a:rPr lang="de-DE" dirty="0"/>
              <a:t>Bulgaren</a:t>
            </a:r>
          </a:p>
          <a:p>
            <a:pPr marL="285750" indent="-285750">
              <a:buFont typeface="Arial" panose="020B0604020202020204" pitchFamily="34" charset="0"/>
              <a:buChar char="•"/>
            </a:pPr>
            <a:r>
              <a:rPr lang="de-DE" dirty="0"/>
              <a:t>Dänemark</a:t>
            </a:r>
          </a:p>
          <a:p>
            <a:pPr marL="285750" indent="-285750">
              <a:buFont typeface="Arial" panose="020B0604020202020204" pitchFamily="34" charset="0"/>
              <a:buChar char="•"/>
            </a:pPr>
            <a:r>
              <a:rPr lang="de-DE" dirty="0"/>
              <a:t>Deutschland</a:t>
            </a:r>
          </a:p>
          <a:p>
            <a:pPr marL="285750" indent="-285750">
              <a:buFont typeface="Arial" panose="020B0604020202020204" pitchFamily="34" charset="0"/>
              <a:buChar char="•"/>
            </a:pPr>
            <a:r>
              <a:rPr lang="de-DE" dirty="0"/>
              <a:t>Estland</a:t>
            </a:r>
          </a:p>
          <a:p>
            <a:pPr marL="285750" indent="-285750">
              <a:buFont typeface="Arial" panose="020B0604020202020204" pitchFamily="34" charset="0"/>
              <a:buChar char="•"/>
            </a:pPr>
            <a:r>
              <a:rPr lang="de-DE" dirty="0"/>
              <a:t>Finnland</a:t>
            </a:r>
          </a:p>
          <a:p>
            <a:pPr marL="285750" indent="-285750">
              <a:buFont typeface="Arial" panose="020B0604020202020204" pitchFamily="34" charset="0"/>
              <a:buChar char="•"/>
            </a:pPr>
            <a:r>
              <a:rPr lang="de-DE" dirty="0"/>
              <a:t>Frankreich</a:t>
            </a:r>
          </a:p>
          <a:p>
            <a:pPr marL="285750" indent="-285750">
              <a:buFont typeface="Arial" panose="020B0604020202020204" pitchFamily="34" charset="0"/>
              <a:buChar char="•"/>
            </a:pPr>
            <a:r>
              <a:rPr lang="de-DE" dirty="0"/>
              <a:t>Griechenland</a:t>
            </a:r>
          </a:p>
          <a:p>
            <a:pPr marL="285750" indent="-285750">
              <a:buFont typeface="Arial" panose="020B0604020202020204" pitchFamily="34" charset="0"/>
              <a:buChar char="•"/>
            </a:pPr>
            <a:r>
              <a:rPr lang="de-DE" dirty="0"/>
              <a:t>Irland</a:t>
            </a:r>
          </a:p>
          <a:p>
            <a:pPr marL="285750" indent="-285750">
              <a:buFont typeface="Arial" panose="020B0604020202020204" pitchFamily="34" charset="0"/>
              <a:buChar char="•"/>
            </a:pPr>
            <a:r>
              <a:rPr lang="de-DE" dirty="0"/>
              <a:t>Italien</a:t>
            </a:r>
          </a:p>
          <a:p>
            <a:pPr marL="285750" indent="-285750">
              <a:buFont typeface="Arial" panose="020B0604020202020204" pitchFamily="34" charset="0"/>
              <a:buChar char="•"/>
            </a:pPr>
            <a:r>
              <a:rPr lang="de-DE" dirty="0"/>
              <a:t>Kroatien</a:t>
            </a:r>
          </a:p>
          <a:p>
            <a:pPr marL="285750" indent="-285750">
              <a:buFont typeface="Arial" panose="020B0604020202020204" pitchFamily="34" charset="0"/>
              <a:buChar char="•"/>
            </a:pPr>
            <a:r>
              <a:rPr lang="de-DE" dirty="0"/>
              <a:t>Lettland</a:t>
            </a:r>
          </a:p>
          <a:p>
            <a:pPr marL="285750" indent="-285750">
              <a:buFont typeface="Arial" panose="020B0604020202020204" pitchFamily="34" charset="0"/>
              <a:buChar char="•"/>
            </a:pPr>
            <a:r>
              <a:rPr lang="de-DE" dirty="0"/>
              <a:t>Litauen</a:t>
            </a:r>
          </a:p>
          <a:p>
            <a:pPr marL="285750" indent="-285750">
              <a:buFont typeface="Arial" panose="020B0604020202020204" pitchFamily="34" charset="0"/>
              <a:buChar char="•"/>
            </a:pPr>
            <a:r>
              <a:rPr lang="de-DE" dirty="0"/>
              <a:t>Luxemburg</a:t>
            </a:r>
          </a:p>
        </p:txBody>
      </p:sp>
      <p:sp>
        <p:nvSpPr>
          <p:cNvPr id="10" name="Textfeld 9">
            <a:extLst>
              <a:ext uri="{FF2B5EF4-FFF2-40B4-BE49-F238E27FC236}">
                <a16:creationId xmlns:a16="http://schemas.microsoft.com/office/drawing/2014/main" id="{C1746422-DFA4-4367-ABF1-D7C632B29838}"/>
              </a:ext>
            </a:extLst>
          </p:cNvPr>
          <p:cNvSpPr txBox="1"/>
          <p:nvPr/>
        </p:nvSpPr>
        <p:spPr>
          <a:xfrm>
            <a:off x="8562366" y="1967344"/>
            <a:ext cx="2946143" cy="3970318"/>
          </a:xfrm>
          <a:prstGeom prst="rect">
            <a:avLst/>
          </a:prstGeom>
          <a:noFill/>
        </p:spPr>
        <p:txBody>
          <a:bodyPr wrap="square" rtlCol="0">
            <a:spAutoFit/>
          </a:bodyPr>
          <a:lstStyle/>
          <a:p>
            <a:pPr marL="285750" indent="-285750">
              <a:buFont typeface="Arial" panose="020B0604020202020204" pitchFamily="34" charset="0"/>
              <a:buChar char="•"/>
            </a:pPr>
            <a:r>
              <a:rPr lang="de-DE" dirty="0"/>
              <a:t>Polen</a:t>
            </a:r>
          </a:p>
          <a:p>
            <a:pPr marL="285750" indent="-285750">
              <a:buFont typeface="Arial" panose="020B0604020202020204" pitchFamily="34" charset="0"/>
              <a:buChar char="•"/>
            </a:pPr>
            <a:r>
              <a:rPr lang="de-DE" dirty="0"/>
              <a:t>Portugal</a:t>
            </a:r>
          </a:p>
          <a:p>
            <a:pPr marL="285750" indent="-285750">
              <a:buFont typeface="Arial" panose="020B0604020202020204" pitchFamily="34" charset="0"/>
              <a:buChar char="•"/>
            </a:pPr>
            <a:r>
              <a:rPr lang="de-DE" dirty="0"/>
              <a:t>Rumänien</a:t>
            </a:r>
          </a:p>
          <a:p>
            <a:pPr marL="285750" indent="-285750">
              <a:buFont typeface="Arial" panose="020B0604020202020204" pitchFamily="34" charset="0"/>
              <a:buChar char="•"/>
            </a:pPr>
            <a:r>
              <a:rPr lang="de-DE" dirty="0"/>
              <a:t>Schweden</a:t>
            </a:r>
          </a:p>
          <a:p>
            <a:pPr marL="285750" indent="-285750">
              <a:buFont typeface="Arial" panose="020B0604020202020204" pitchFamily="34" charset="0"/>
              <a:buChar char="•"/>
            </a:pPr>
            <a:r>
              <a:rPr lang="de-DE" dirty="0"/>
              <a:t>Slowakei</a:t>
            </a:r>
          </a:p>
          <a:p>
            <a:pPr marL="285750" indent="-285750">
              <a:buFont typeface="Arial" panose="020B0604020202020204" pitchFamily="34" charset="0"/>
              <a:buChar char="•"/>
            </a:pPr>
            <a:r>
              <a:rPr lang="de-DE" dirty="0"/>
              <a:t>Slowenien</a:t>
            </a:r>
          </a:p>
          <a:p>
            <a:pPr marL="285750" indent="-285750">
              <a:buFont typeface="Arial" panose="020B0604020202020204" pitchFamily="34" charset="0"/>
              <a:buChar char="•"/>
            </a:pPr>
            <a:r>
              <a:rPr lang="de-DE" dirty="0"/>
              <a:t>Spanien</a:t>
            </a:r>
          </a:p>
          <a:p>
            <a:pPr marL="285750" indent="-285750">
              <a:buFont typeface="Arial" panose="020B0604020202020204" pitchFamily="34" charset="0"/>
              <a:buChar char="•"/>
            </a:pPr>
            <a:r>
              <a:rPr lang="de-DE" dirty="0"/>
              <a:t>Tschechien</a:t>
            </a:r>
          </a:p>
          <a:p>
            <a:pPr marL="285750" indent="-285750">
              <a:buFont typeface="Arial" panose="020B0604020202020204" pitchFamily="34" charset="0"/>
              <a:buChar char="•"/>
            </a:pPr>
            <a:r>
              <a:rPr lang="de-DE" dirty="0"/>
              <a:t>Ungarn</a:t>
            </a:r>
          </a:p>
          <a:p>
            <a:pPr marL="285750" indent="-285750">
              <a:buFont typeface="Arial" panose="020B0604020202020204" pitchFamily="34" charset="0"/>
              <a:buChar char="•"/>
            </a:pPr>
            <a:r>
              <a:rPr lang="de-DE" dirty="0"/>
              <a:t>Zypern</a:t>
            </a:r>
          </a:p>
          <a:p>
            <a:pPr marL="285750" indent="-285750">
              <a:buFont typeface="Arial" panose="020B0604020202020204" pitchFamily="34" charset="0"/>
              <a:buChar char="•"/>
            </a:pPr>
            <a:r>
              <a:rPr lang="de-DE" dirty="0"/>
              <a:t>Österreich</a:t>
            </a:r>
          </a:p>
          <a:p>
            <a:pPr marL="285750" indent="-285750">
              <a:buFont typeface="Arial" panose="020B0604020202020204" pitchFamily="34" charset="0"/>
              <a:buChar char="•"/>
            </a:pPr>
            <a:r>
              <a:rPr lang="de-DE" dirty="0"/>
              <a:t>Niederlande</a:t>
            </a:r>
          </a:p>
          <a:p>
            <a:pPr marL="285750" indent="-285750">
              <a:buFont typeface="Arial" panose="020B0604020202020204" pitchFamily="34" charset="0"/>
              <a:buChar char="•"/>
            </a:pPr>
            <a:r>
              <a:rPr lang="de-DE" dirty="0"/>
              <a:t>Malta</a:t>
            </a:r>
          </a:p>
          <a:p>
            <a:pPr marL="285750" indent="-285750">
              <a:buFont typeface="Arial" panose="020B0604020202020204" pitchFamily="34" charset="0"/>
              <a:buChar char="•"/>
            </a:pPr>
            <a:endParaRPr lang="de-DE" dirty="0"/>
          </a:p>
        </p:txBody>
      </p:sp>
      <p:sp>
        <p:nvSpPr>
          <p:cNvPr id="11" name="Textfeld 10">
            <a:extLst>
              <a:ext uri="{FF2B5EF4-FFF2-40B4-BE49-F238E27FC236}">
                <a16:creationId xmlns:a16="http://schemas.microsoft.com/office/drawing/2014/main" id="{00A8CB3E-F114-4538-939A-0DC686629ED9}"/>
              </a:ext>
            </a:extLst>
          </p:cNvPr>
          <p:cNvSpPr txBox="1"/>
          <p:nvPr/>
        </p:nvSpPr>
        <p:spPr>
          <a:xfrm>
            <a:off x="6742802" y="1068119"/>
            <a:ext cx="2641600" cy="369332"/>
          </a:xfrm>
          <a:prstGeom prst="rect">
            <a:avLst/>
          </a:prstGeom>
          <a:noFill/>
        </p:spPr>
        <p:txBody>
          <a:bodyPr wrap="square" rtlCol="0">
            <a:spAutoFit/>
          </a:bodyPr>
          <a:lstStyle/>
          <a:p>
            <a:r>
              <a:rPr lang="de-DE" dirty="0"/>
              <a:t>Die richtige Antwort ist 27</a:t>
            </a:r>
          </a:p>
        </p:txBody>
      </p:sp>
    </p:spTree>
    <p:extLst>
      <p:ext uri="{BB962C8B-B14F-4D97-AF65-F5344CB8AC3E}">
        <p14:creationId xmlns:p14="http://schemas.microsoft.com/office/powerpoint/2010/main" val="2010345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4C8301D4-B282-43C5-98D8-082D3AEA7CA4}"/>
              </a:ext>
            </a:extLst>
          </p:cNvPr>
          <p:cNvPicPr>
            <a:picLocks noChangeAspect="1"/>
          </p:cNvPicPr>
          <p:nvPr/>
        </p:nvPicPr>
        <p:blipFill rotWithShape="1">
          <a:blip r:embed="rId2">
            <a:extLst>
              <a:ext uri="{28A0092B-C50C-407E-A947-70E740481C1C}">
                <a14:useLocalDpi xmlns:a14="http://schemas.microsoft.com/office/drawing/2010/main" val="0"/>
              </a:ext>
            </a:extLst>
          </a:blip>
          <a:srcRect t="4856" b="5851"/>
          <a:stretch/>
        </p:blipFill>
        <p:spPr>
          <a:xfrm>
            <a:off x="833120" y="290696"/>
            <a:ext cx="3329303" cy="6276607"/>
          </a:xfrm>
          <a:prstGeom prst="rect">
            <a:avLst/>
          </a:prstGeom>
          <a:ln>
            <a:noFill/>
          </a:ln>
          <a:effectLst>
            <a:outerShdw blurRad="292100" dist="139700" dir="2700000" algn="tl" rotWithShape="0">
              <a:srgbClr val="333333">
                <a:alpha val="65000"/>
              </a:srgbClr>
            </a:outerShdw>
          </a:effectLst>
        </p:spPr>
      </p:pic>
      <p:sp>
        <p:nvSpPr>
          <p:cNvPr id="6" name="Textfeld 5">
            <a:extLst>
              <a:ext uri="{FF2B5EF4-FFF2-40B4-BE49-F238E27FC236}">
                <a16:creationId xmlns:a16="http://schemas.microsoft.com/office/drawing/2014/main" id="{77BE9A3B-F94F-4C53-926E-D6186346AE37}"/>
              </a:ext>
            </a:extLst>
          </p:cNvPr>
          <p:cNvSpPr txBox="1"/>
          <p:nvPr/>
        </p:nvSpPr>
        <p:spPr>
          <a:xfrm>
            <a:off x="7444509" y="362527"/>
            <a:ext cx="1400768" cy="584775"/>
          </a:xfrm>
          <a:prstGeom prst="rect">
            <a:avLst/>
          </a:prstGeom>
          <a:noFill/>
        </p:spPr>
        <p:txBody>
          <a:bodyPr wrap="none" rtlCol="0">
            <a:spAutoFit/>
          </a:bodyPr>
          <a:lstStyle/>
          <a:p>
            <a:r>
              <a:rPr lang="de-DE" sz="3200" u="sng" dirty="0"/>
              <a:t>Frage 2</a:t>
            </a:r>
          </a:p>
        </p:txBody>
      </p:sp>
      <p:sp>
        <p:nvSpPr>
          <p:cNvPr id="7" name="Textfeld 6">
            <a:extLst>
              <a:ext uri="{FF2B5EF4-FFF2-40B4-BE49-F238E27FC236}">
                <a16:creationId xmlns:a16="http://schemas.microsoft.com/office/drawing/2014/main" id="{F7A0C243-DBC5-4404-9624-76C05C4824AE}"/>
              </a:ext>
            </a:extLst>
          </p:cNvPr>
          <p:cNvSpPr txBox="1"/>
          <p:nvPr/>
        </p:nvSpPr>
        <p:spPr>
          <a:xfrm>
            <a:off x="4782857" y="1389149"/>
            <a:ext cx="6724072" cy="1477328"/>
          </a:xfrm>
          <a:prstGeom prst="rect">
            <a:avLst/>
          </a:prstGeom>
          <a:noFill/>
        </p:spPr>
        <p:txBody>
          <a:bodyPr wrap="square" rtlCol="0">
            <a:spAutoFit/>
          </a:bodyPr>
          <a:lstStyle/>
          <a:p>
            <a:r>
              <a:rPr lang="de-DE" dirty="0"/>
              <a:t>Die Wahlen zum Europäischen Parlament finden </a:t>
            </a:r>
            <a:r>
              <a:rPr lang="de-DE" b="1" dirty="0"/>
              <a:t>alle fünf Jahre statt</a:t>
            </a:r>
            <a:r>
              <a:rPr lang="de-DE" dirty="0"/>
              <a:t>. Alle Bürgerinnen und Bürger der Europäischen Union haben das Recht, entweder in ihrem Heimatland oder in dem Land, in dem sie leben, zu wählen. Die letzte Wahl fand im Mai 2019 statt, also wäre die nächste für das Jahr 2024 geplant.</a:t>
            </a:r>
          </a:p>
        </p:txBody>
      </p:sp>
    </p:spTree>
    <p:extLst>
      <p:ext uri="{BB962C8B-B14F-4D97-AF65-F5344CB8AC3E}">
        <p14:creationId xmlns:p14="http://schemas.microsoft.com/office/powerpoint/2010/main" val="522534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A37AACDE-0995-481F-9C0F-9F1BEF5D2F7F}"/>
              </a:ext>
            </a:extLst>
          </p:cNvPr>
          <p:cNvPicPr>
            <a:picLocks noChangeAspect="1"/>
          </p:cNvPicPr>
          <p:nvPr/>
        </p:nvPicPr>
        <p:blipFill rotWithShape="1">
          <a:blip r:embed="rId2">
            <a:extLst>
              <a:ext uri="{28A0092B-C50C-407E-A947-70E740481C1C}">
                <a14:useLocalDpi xmlns:a14="http://schemas.microsoft.com/office/drawing/2010/main" val="0"/>
              </a:ext>
            </a:extLst>
          </a:blip>
          <a:srcRect t="4702" b="6016"/>
          <a:stretch/>
        </p:blipFill>
        <p:spPr>
          <a:xfrm>
            <a:off x="883920" y="408709"/>
            <a:ext cx="3159018" cy="5954853"/>
          </a:xfrm>
          <a:prstGeom prst="rect">
            <a:avLst/>
          </a:prstGeom>
          <a:ln>
            <a:noFill/>
          </a:ln>
          <a:effectLst>
            <a:outerShdw blurRad="292100" dist="139700" dir="2700000" algn="tl" rotWithShape="0">
              <a:srgbClr val="333333">
                <a:alpha val="65000"/>
              </a:srgbClr>
            </a:outerShdw>
          </a:effectLst>
        </p:spPr>
      </p:pic>
      <p:sp>
        <p:nvSpPr>
          <p:cNvPr id="6" name="Textfeld 5">
            <a:extLst>
              <a:ext uri="{FF2B5EF4-FFF2-40B4-BE49-F238E27FC236}">
                <a16:creationId xmlns:a16="http://schemas.microsoft.com/office/drawing/2014/main" id="{70CA5FF8-CC37-4163-8ED7-3E2D7D8092BD}"/>
              </a:ext>
            </a:extLst>
          </p:cNvPr>
          <p:cNvSpPr txBox="1"/>
          <p:nvPr/>
        </p:nvSpPr>
        <p:spPr>
          <a:xfrm>
            <a:off x="7598756" y="340654"/>
            <a:ext cx="1400768" cy="584775"/>
          </a:xfrm>
          <a:prstGeom prst="rect">
            <a:avLst/>
          </a:prstGeom>
          <a:noFill/>
        </p:spPr>
        <p:txBody>
          <a:bodyPr wrap="none" rtlCol="0">
            <a:spAutoFit/>
          </a:bodyPr>
          <a:lstStyle/>
          <a:p>
            <a:r>
              <a:rPr lang="de-DE" sz="3200" u="sng" dirty="0"/>
              <a:t>Frage 3</a:t>
            </a:r>
          </a:p>
        </p:txBody>
      </p:sp>
      <p:sp>
        <p:nvSpPr>
          <p:cNvPr id="7" name="Textfeld 6">
            <a:extLst>
              <a:ext uri="{FF2B5EF4-FFF2-40B4-BE49-F238E27FC236}">
                <a16:creationId xmlns:a16="http://schemas.microsoft.com/office/drawing/2014/main" id="{E5022659-686C-4205-992E-4E7877DDA0DE}"/>
              </a:ext>
            </a:extLst>
          </p:cNvPr>
          <p:cNvSpPr txBox="1"/>
          <p:nvPr/>
        </p:nvSpPr>
        <p:spPr>
          <a:xfrm>
            <a:off x="5576199" y="1219691"/>
            <a:ext cx="5445881" cy="1323439"/>
          </a:xfrm>
          <a:prstGeom prst="rect">
            <a:avLst/>
          </a:prstGeom>
          <a:noFill/>
        </p:spPr>
        <p:txBody>
          <a:bodyPr wrap="square" rtlCol="0">
            <a:spAutoFit/>
          </a:bodyPr>
          <a:lstStyle/>
          <a:p>
            <a:r>
              <a:rPr lang="de-DE" sz="2000" dirty="0"/>
              <a:t>Wenn wir uns im Jahr 2023 befinden, dann sind seit 1979 44 Jahre vergangen. Teilt man 44 durch 5, erhält man 8,8. </a:t>
            </a:r>
          </a:p>
          <a:p>
            <a:r>
              <a:rPr lang="de-DE" sz="2000" dirty="0"/>
              <a:t>=&gt; Also 8 Wahlen plus die erste Wahl 1979.</a:t>
            </a:r>
          </a:p>
        </p:txBody>
      </p:sp>
      <p:sp>
        <p:nvSpPr>
          <p:cNvPr id="8" name="Textfeld 7">
            <a:extLst>
              <a:ext uri="{FF2B5EF4-FFF2-40B4-BE49-F238E27FC236}">
                <a16:creationId xmlns:a16="http://schemas.microsoft.com/office/drawing/2014/main" id="{681C563A-15D9-45B0-A4EE-9F0EED7DE986}"/>
              </a:ext>
            </a:extLst>
          </p:cNvPr>
          <p:cNvSpPr txBox="1"/>
          <p:nvPr/>
        </p:nvSpPr>
        <p:spPr>
          <a:xfrm>
            <a:off x="7636400" y="2529617"/>
            <a:ext cx="1325480" cy="3416320"/>
          </a:xfrm>
          <a:prstGeom prst="rect">
            <a:avLst/>
          </a:prstGeom>
          <a:noFill/>
        </p:spPr>
        <p:txBody>
          <a:bodyPr wrap="square" rtlCol="0">
            <a:spAutoFit/>
          </a:bodyPr>
          <a:lstStyle/>
          <a:p>
            <a:pPr marL="342900" indent="-342900">
              <a:buFont typeface="+mj-lt"/>
              <a:buAutoNum type="arabicPeriod"/>
            </a:pPr>
            <a:r>
              <a:rPr lang="de-DE" sz="2400" dirty="0"/>
              <a:t>1979</a:t>
            </a:r>
          </a:p>
          <a:p>
            <a:pPr marL="342900" indent="-342900">
              <a:buFont typeface="+mj-lt"/>
              <a:buAutoNum type="arabicPeriod"/>
            </a:pPr>
            <a:r>
              <a:rPr lang="de-DE" sz="2400" dirty="0"/>
              <a:t>1984</a:t>
            </a:r>
          </a:p>
          <a:p>
            <a:pPr marL="342900" indent="-342900">
              <a:buFont typeface="+mj-lt"/>
              <a:buAutoNum type="arabicPeriod"/>
            </a:pPr>
            <a:r>
              <a:rPr lang="de-DE" sz="2400" dirty="0"/>
              <a:t>1989</a:t>
            </a:r>
          </a:p>
          <a:p>
            <a:pPr marL="342900" indent="-342900">
              <a:buFont typeface="+mj-lt"/>
              <a:buAutoNum type="arabicPeriod"/>
            </a:pPr>
            <a:r>
              <a:rPr lang="de-DE" sz="2400" dirty="0"/>
              <a:t>1994</a:t>
            </a:r>
          </a:p>
          <a:p>
            <a:pPr marL="342900" indent="-342900">
              <a:buFont typeface="+mj-lt"/>
              <a:buAutoNum type="arabicPeriod"/>
            </a:pPr>
            <a:r>
              <a:rPr lang="de-DE" sz="2400" dirty="0"/>
              <a:t>1999</a:t>
            </a:r>
          </a:p>
          <a:p>
            <a:pPr marL="342900" indent="-342900">
              <a:buFont typeface="+mj-lt"/>
              <a:buAutoNum type="arabicPeriod"/>
            </a:pPr>
            <a:r>
              <a:rPr lang="de-DE" sz="2400" dirty="0"/>
              <a:t>2004</a:t>
            </a:r>
          </a:p>
          <a:p>
            <a:pPr marL="342900" indent="-342900">
              <a:buFont typeface="+mj-lt"/>
              <a:buAutoNum type="arabicPeriod"/>
            </a:pPr>
            <a:r>
              <a:rPr lang="de-DE" sz="2400" dirty="0"/>
              <a:t>2009</a:t>
            </a:r>
          </a:p>
          <a:p>
            <a:pPr marL="342900" indent="-342900">
              <a:buFont typeface="+mj-lt"/>
              <a:buAutoNum type="arabicPeriod"/>
            </a:pPr>
            <a:r>
              <a:rPr lang="de-DE" sz="2400" dirty="0"/>
              <a:t>2014</a:t>
            </a:r>
          </a:p>
          <a:p>
            <a:pPr marL="342900" indent="-342900">
              <a:buFont typeface="+mj-lt"/>
              <a:buAutoNum type="arabicPeriod"/>
            </a:pPr>
            <a:r>
              <a:rPr lang="de-DE" sz="2400" dirty="0"/>
              <a:t>2019</a:t>
            </a:r>
          </a:p>
        </p:txBody>
      </p:sp>
    </p:spTree>
    <p:extLst>
      <p:ext uri="{BB962C8B-B14F-4D97-AF65-F5344CB8AC3E}">
        <p14:creationId xmlns:p14="http://schemas.microsoft.com/office/powerpoint/2010/main" val="3855095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724</Words>
  <Application>Microsoft Macintosh PowerPoint</Application>
  <PresentationFormat>Breitbild</PresentationFormat>
  <Paragraphs>128</Paragraphs>
  <Slides>22</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22</vt:i4>
      </vt:variant>
    </vt:vector>
  </HeadingPairs>
  <TitlesOfParts>
    <vt:vector size="27" baseType="lpstr">
      <vt:lpstr>Arial</vt:lpstr>
      <vt:lpstr>Bodoni MT Condensed</vt:lpstr>
      <vt:lpstr>Calibri</vt:lpstr>
      <vt:lpstr>Calibri Light</vt:lpstr>
      <vt:lpstr>Office</vt:lpstr>
      <vt:lpstr>PowerPoint-Präsentation</vt:lpstr>
      <vt:lpstr>Scenario Games</vt:lpstr>
      <vt:lpstr>Installation</vt:lpstr>
      <vt:lpstr>Aufgabenstellung</vt:lpstr>
      <vt:lpstr>Für schnelle: Feedback</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Was haben wir gelernt</vt:lpstr>
      <vt:lpstr>Besprechung und Fragen</vt:lpstr>
      <vt:lpstr>10 Minuten </vt:lpstr>
      <vt:lpstr>15 Minuten </vt:lpstr>
      <vt:lpstr>15 Minuten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Scenario App</dc:title>
  <dc:creator>Denis Krämer</dc:creator>
  <cp:lastModifiedBy>TU-Pseudonym 6871290757747052</cp:lastModifiedBy>
  <cp:revision>37</cp:revision>
  <dcterms:created xsi:type="dcterms:W3CDTF">2023-07-03T17:20:13Z</dcterms:created>
  <dcterms:modified xsi:type="dcterms:W3CDTF">2023-07-06T09:38:46Z</dcterms:modified>
</cp:coreProperties>
</file>